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Bricolage Grotesque Semi Bold" panose="020B0604020202020204" charset="0"/>
      <p:regular r:id="rId13"/>
    </p:embeddedFont>
    <p:embeddedFont>
      <p:font typeface="Inter"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6" d="100"/>
          <a:sy n="76" d="100"/>
        </p:scale>
        <p:origin x="33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1779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93790" y="757952"/>
            <a:ext cx="7556421" cy="2835354"/>
          </a:xfrm>
          <a:prstGeom prst="rect">
            <a:avLst/>
          </a:prstGeom>
          <a:noFill/>
          <a:ln/>
        </p:spPr>
        <p:txBody>
          <a:bodyPr wrap="square" lIns="0" tIns="0" rIns="0" bIns="0" rtlCol="0" anchor="t"/>
          <a:lstStyle/>
          <a:p>
            <a:pPr marL="0" indent="0" algn="ctr">
              <a:lnSpc>
                <a:spcPts val="11150"/>
              </a:lnSpc>
              <a:buNone/>
            </a:pPr>
            <a:r>
              <a:rPr lang="en-US" sz="8900" dirty="0">
                <a:solidFill>
                  <a:srgbClr val="E7BF6A"/>
                </a:solidFill>
                <a:latin typeface="Bricolage Grotesque Semi Bold" pitchFamily="34" charset="0"/>
                <a:ea typeface="Bricolage Grotesque Semi Bold" pitchFamily="34" charset="-122"/>
                <a:cs typeface="Bricolage Grotesque Semi Bold" pitchFamily="34" charset="-120"/>
              </a:rPr>
              <a:t>Project Phoenix:</a:t>
            </a:r>
            <a:endParaRPr lang="en-US" sz="8900" dirty="0"/>
          </a:p>
        </p:txBody>
      </p:sp>
      <p:sp>
        <p:nvSpPr>
          <p:cNvPr id="4" name="Text 1"/>
          <p:cNvSpPr/>
          <p:nvPr/>
        </p:nvSpPr>
        <p:spPr>
          <a:xfrm>
            <a:off x="793790" y="3933468"/>
            <a:ext cx="7556421" cy="2835116"/>
          </a:xfrm>
          <a:prstGeom prst="rect">
            <a:avLst/>
          </a:prstGeom>
          <a:noFill/>
          <a:ln/>
        </p:spPr>
        <p:txBody>
          <a:bodyPr wrap="square" lIns="0" tIns="0" rIns="0" bIns="0" rtlCol="0" anchor="t"/>
          <a:lstStyle/>
          <a:p>
            <a:pPr marL="0" indent="0" algn="ctr">
              <a:lnSpc>
                <a:spcPts val="5550"/>
              </a:lnSpc>
              <a:buNone/>
            </a:pPr>
            <a:r>
              <a:rPr lang="en-US" sz="4450" dirty="0">
                <a:solidFill>
                  <a:srgbClr val="2C2926"/>
                </a:solidFill>
                <a:latin typeface="Bricolage Grotesque Semi Bold" pitchFamily="34" charset="0"/>
                <a:ea typeface="Bricolage Grotesque Semi Bold" pitchFamily="34" charset="-122"/>
                <a:cs typeface="Bricolage Grotesque Semi Bold" pitchFamily="34" charset="-120"/>
              </a:rPr>
              <a:t>A Newspaper's Survival Guide: Data-Driven Strategies for the Digital Age</a:t>
            </a:r>
            <a:endParaRPr lang="en-US" sz="4450" dirty="0"/>
          </a:p>
        </p:txBody>
      </p:sp>
      <p:sp>
        <p:nvSpPr>
          <p:cNvPr id="5" name="Text 2"/>
          <p:cNvSpPr/>
          <p:nvPr/>
        </p:nvSpPr>
        <p:spPr>
          <a:xfrm>
            <a:off x="793790" y="7108746"/>
            <a:ext cx="7556421" cy="362903"/>
          </a:xfrm>
          <a:prstGeom prst="rect">
            <a:avLst/>
          </a:prstGeom>
          <a:noFill/>
          <a:ln/>
        </p:spPr>
        <p:txBody>
          <a:bodyPr wrap="none" lIns="0" tIns="0" rIns="0" bIns="0" rtlCol="0" anchor="t"/>
          <a:lstStyle/>
          <a:p>
            <a:pPr marL="0" indent="0" algn="ctr">
              <a:lnSpc>
                <a:spcPts val="2850"/>
              </a:lnSpc>
              <a:buNone/>
            </a:pPr>
            <a:r>
              <a:rPr lang="en-US" sz="1750" dirty="0">
                <a:solidFill>
                  <a:srgbClr val="2C2926"/>
                </a:solidFill>
                <a:latin typeface="Inter" pitchFamily="34" charset="0"/>
                <a:ea typeface="Inter" pitchFamily="34" charset="-122"/>
                <a:cs typeface="Inter" pitchFamily="34" charset="-120"/>
              </a:rPr>
              <a:t>Presented to Newspaper Executives and Senior Stakeholders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33529"/>
          </a:xfrm>
          <a:prstGeom prst="rect">
            <a:avLst/>
          </a:prstGeom>
        </p:spPr>
      </p:pic>
      <p:sp>
        <p:nvSpPr>
          <p:cNvPr id="3" name="Text 0"/>
          <p:cNvSpPr/>
          <p:nvPr/>
        </p:nvSpPr>
        <p:spPr>
          <a:xfrm>
            <a:off x="613529" y="482084"/>
            <a:ext cx="2191226" cy="273844"/>
          </a:xfrm>
          <a:prstGeom prst="rect">
            <a:avLst/>
          </a:prstGeom>
          <a:noFill/>
          <a:ln/>
        </p:spPr>
        <p:txBody>
          <a:bodyPr wrap="none" lIns="0" tIns="0" rIns="0" bIns="0" rtlCol="0" anchor="t"/>
          <a:lstStyle/>
          <a:p>
            <a:pPr marL="0" indent="0" algn="l">
              <a:lnSpc>
                <a:spcPts val="2150"/>
              </a:lnSpc>
              <a:buNone/>
            </a:pPr>
            <a:r>
              <a:rPr lang="en-US" sz="1700" dirty="0">
                <a:solidFill>
                  <a:srgbClr val="2C2926"/>
                </a:solidFill>
                <a:latin typeface="Bricolage Grotesque Semi Bold" pitchFamily="34" charset="0"/>
                <a:ea typeface="Bricolage Grotesque Semi Bold" pitchFamily="34" charset="-122"/>
                <a:cs typeface="Bricolage Grotesque Semi Bold" pitchFamily="34" charset="-120"/>
              </a:rPr>
              <a:t>LOOKING FORWARD</a:t>
            </a:r>
            <a:endParaRPr lang="en-US" sz="1700" dirty="0"/>
          </a:p>
        </p:txBody>
      </p:sp>
      <p:sp>
        <p:nvSpPr>
          <p:cNvPr id="4" name="Text 1"/>
          <p:cNvSpPr/>
          <p:nvPr/>
        </p:nvSpPr>
        <p:spPr>
          <a:xfrm>
            <a:off x="613529" y="931188"/>
            <a:ext cx="7916942" cy="2268141"/>
          </a:xfrm>
          <a:prstGeom prst="rect">
            <a:avLst/>
          </a:prstGeom>
          <a:noFill/>
          <a:ln/>
        </p:spPr>
        <p:txBody>
          <a:bodyPr wrap="square" lIns="0" tIns="0" rIns="0" bIns="0" rtlCol="0" anchor="t"/>
          <a:lstStyle/>
          <a:p>
            <a:pPr marL="0" indent="0" algn="ctr">
              <a:lnSpc>
                <a:spcPts val="5950"/>
              </a:lnSpc>
              <a:buNone/>
            </a:pPr>
            <a:r>
              <a:rPr lang="en-US" sz="4750" dirty="0">
                <a:solidFill>
                  <a:srgbClr val="2C2926"/>
                </a:solidFill>
                <a:latin typeface="Bricolage Grotesque Semi Bold" pitchFamily="34" charset="0"/>
                <a:ea typeface="Bricolage Grotesque Semi Bold" pitchFamily="34" charset="-122"/>
                <a:cs typeface="Bricolage Grotesque Semi Bold" pitchFamily="34" charset="-120"/>
              </a:rPr>
              <a:t>Conclusion &amp; Next Steps: Charting Our Digital Course</a:t>
            </a:r>
            <a:endParaRPr lang="en-US" sz="4750" dirty="0"/>
          </a:p>
        </p:txBody>
      </p:sp>
      <p:sp>
        <p:nvSpPr>
          <p:cNvPr id="5" name="Text 2"/>
          <p:cNvSpPr/>
          <p:nvPr/>
        </p:nvSpPr>
        <p:spPr>
          <a:xfrm>
            <a:off x="613529" y="3637478"/>
            <a:ext cx="2629495" cy="328732"/>
          </a:xfrm>
          <a:prstGeom prst="rect">
            <a:avLst/>
          </a:prstGeom>
          <a:noFill/>
          <a:ln/>
        </p:spPr>
        <p:txBody>
          <a:bodyPr wrap="none" lIns="0" tIns="0" rIns="0" bIns="0" rtlCol="0" anchor="t"/>
          <a:lstStyle/>
          <a:p>
            <a:pPr marL="0" indent="0" algn="l">
              <a:lnSpc>
                <a:spcPts val="2550"/>
              </a:lnSpc>
              <a:buNone/>
            </a:pPr>
            <a:r>
              <a:rPr lang="en-US" sz="2050" dirty="0">
                <a:solidFill>
                  <a:srgbClr val="2C2926"/>
                </a:solidFill>
                <a:latin typeface="Bricolage Grotesque Semi Bold" pitchFamily="34" charset="0"/>
                <a:ea typeface="Bricolage Grotesque Semi Bold" pitchFamily="34" charset="-122"/>
                <a:cs typeface="Bricolage Grotesque Semi Bold" pitchFamily="34" charset="-120"/>
              </a:rPr>
              <a:t>Conclusion:</a:t>
            </a:r>
            <a:endParaRPr lang="en-US" sz="2050" dirty="0"/>
          </a:p>
        </p:txBody>
      </p:sp>
      <p:sp>
        <p:nvSpPr>
          <p:cNvPr id="6" name="Text 3"/>
          <p:cNvSpPr/>
          <p:nvPr/>
        </p:nvSpPr>
        <p:spPr>
          <a:xfrm>
            <a:off x="613529" y="4141470"/>
            <a:ext cx="3744635" cy="2243138"/>
          </a:xfrm>
          <a:prstGeom prst="rect">
            <a:avLst/>
          </a:prstGeom>
          <a:noFill/>
          <a:ln/>
        </p:spPr>
        <p:txBody>
          <a:bodyPr wrap="square" lIns="0" tIns="0" rIns="0" bIns="0" rtlCol="0" anchor="t"/>
          <a:lstStyle/>
          <a:p>
            <a:pPr marL="0" indent="0" algn="l">
              <a:lnSpc>
                <a:spcPts val="2200"/>
              </a:lnSpc>
              <a:buNone/>
            </a:pPr>
            <a:r>
              <a:rPr lang="en-US" sz="1350" dirty="0">
                <a:solidFill>
                  <a:srgbClr val="2C2926"/>
                </a:solidFill>
                <a:latin typeface="Inter" pitchFamily="34" charset="0"/>
                <a:ea typeface="Inter" pitchFamily="34" charset="-122"/>
                <a:cs typeface="Inter" pitchFamily="34" charset="-120"/>
              </a:rPr>
              <a:t>The data provides a clear and actionable path forward. By strategically focusing our digital efforts on high-readiness markets while optimizing our legacy print business, we can not only navigate the industry's evolving challenges but also build a resilient and sustainable future for our newspaper in the digital age.</a:t>
            </a:r>
            <a:endParaRPr lang="en-US" sz="1350" dirty="0"/>
          </a:p>
        </p:txBody>
      </p:sp>
      <p:sp>
        <p:nvSpPr>
          <p:cNvPr id="7" name="Text 4"/>
          <p:cNvSpPr/>
          <p:nvPr/>
        </p:nvSpPr>
        <p:spPr>
          <a:xfrm>
            <a:off x="4793456" y="3637478"/>
            <a:ext cx="2629495" cy="328732"/>
          </a:xfrm>
          <a:prstGeom prst="rect">
            <a:avLst/>
          </a:prstGeom>
          <a:noFill/>
          <a:ln/>
        </p:spPr>
        <p:txBody>
          <a:bodyPr wrap="none" lIns="0" tIns="0" rIns="0" bIns="0" rtlCol="0" anchor="t"/>
          <a:lstStyle/>
          <a:p>
            <a:pPr marL="0" indent="0" algn="l">
              <a:lnSpc>
                <a:spcPts val="2550"/>
              </a:lnSpc>
              <a:buNone/>
            </a:pPr>
            <a:r>
              <a:rPr lang="en-US" sz="2050" dirty="0">
                <a:solidFill>
                  <a:srgbClr val="2C2926"/>
                </a:solidFill>
                <a:latin typeface="Bricolage Grotesque Semi Bold" pitchFamily="34" charset="0"/>
                <a:ea typeface="Bricolage Grotesque Semi Bold" pitchFamily="34" charset="-122"/>
                <a:cs typeface="Bricolage Grotesque Semi Bold" pitchFamily="34" charset="-120"/>
              </a:rPr>
              <a:t>Next Steps:</a:t>
            </a:r>
            <a:endParaRPr lang="en-US" sz="2050" dirty="0"/>
          </a:p>
        </p:txBody>
      </p:sp>
      <p:sp>
        <p:nvSpPr>
          <p:cNvPr id="8" name="Text 5"/>
          <p:cNvSpPr/>
          <p:nvPr/>
        </p:nvSpPr>
        <p:spPr>
          <a:xfrm>
            <a:off x="4793456" y="4141470"/>
            <a:ext cx="3744635" cy="560784"/>
          </a:xfrm>
          <a:prstGeom prst="rect">
            <a:avLst/>
          </a:prstGeom>
          <a:noFill/>
          <a:ln/>
        </p:spPr>
        <p:txBody>
          <a:bodyPr wrap="square" lIns="0" tIns="0" rIns="0" bIns="0" rtlCol="0" anchor="t"/>
          <a:lstStyle/>
          <a:p>
            <a:pPr marL="342900" indent="-342900" algn="l">
              <a:lnSpc>
                <a:spcPts val="2200"/>
              </a:lnSpc>
              <a:buSzPct val="100000"/>
              <a:buChar char="•"/>
            </a:pPr>
            <a:r>
              <a:rPr lang="en-US" sz="1350" dirty="0">
                <a:solidFill>
                  <a:srgbClr val="E7BF6A"/>
                </a:solidFill>
                <a:latin typeface="Inter" pitchFamily="34" charset="0"/>
                <a:ea typeface="Inter" pitchFamily="34" charset="-122"/>
                <a:cs typeface="Inter" pitchFamily="34" charset="-120"/>
              </a:rPr>
              <a:t>Develop tailored action plans</a:t>
            </a:r>
            <a:r>
              <a:rPr lang="en-US" sz="1350" dirty="0">
                <a:solidFill>
                  <a:srgbClr val="2C2926"/>
                </a:solidFill>
                <a:latin typeface="Inter" pitchFamily="34" charset="0"/>
                <a:ea typeface="Inter" pitchFamily="34" charset="-122"/>
                <a:cs typeface="Inter" pitchFamily="34" charset="-120"/>
              </a:rPr>
              <a:t> for each city segment (Tier 1, 2, 3).</a:t>
            </a:r>
            <a:endParaRPr lang="en-US" sz="1350" dirty="0"/>
          </a:p>
        </p:txBody>
      </p:sp>
      <p:sp>
        <p:nvSpPr>
          <p:cNvPr id="9" name="Text 6"/>
          <p:cNvSpPr/>
          <p:nvPr/>
        </p:nvSpPr>
        <p:spPr>
          <a:xfrm>
            <a:off x="4793456" y="4763572"/>
            <a:ext cx="3744635" cy="841177"/>
          </a:xfrm>
          <a:prstGeom prst="rect">
            <a:avLst/>
          </a:prstGeom>
          <a:noFill/>
          <a:ln/>
        </p:spPr>
        <p:txBody>
          <a:bodyPr wrap="square" lIns="0" tIns="0" rIns="0" bIns="0" rtlCol="0" anchor="t"/>
          <a:lstStyle/>
          <a:p>
            <a:pPr marL="342900" indent="-342900" algn="l">
              <a:lnSpc>
                <a:spcPts val="2200"/>
              </a:lnSpc>
              <a:buSzPct val="100000"/>
              <a:buChar char="•"/>
            </a:pPr>
            <a:r>
              <a:rPr lang="en-US" sz="1350" dirty="0">
                <a:solidFill>
                  <a:srgbClr val="E7BF6A"/>
                </a:solidFill>
                <a:latin typeface="Inter" pitchFamily="34" charset="0"/>
                <a:ea typeface="Inter" pitchFamily="34" charset="-122"/>
                <a:cs typeface="Inter" pitchFamily="34" charset="-120"/>
              </a:rPr>
              <a:t>Launch a targeted digital marketing campaign</a:t>
            </a:r>
            <a:r>
              <a:rPr lang="en-US" sz="1350" dirty="0">
                <a:solidFill>
                  <a:srgbClr val="2C2926"/>
                </a:solidFill>
                <a:latin typeface="Inter" pitchFamily="34" charset="0"/>
                <a:ea typeface="Inter" pitchFamily="34" charset="-122"/>
                <a:cs typeface="Inter" pitchFamily="34" charset="-120"/>
              </a:rPr>
              <a:t> in Tier 1 cities within the next quarter.</a:t>
            </a:r>
            <a:endParaRPr lang="en-US" sz="1350" dirty="0"/>
          </a:p>
        </p:txBody>
      </p:sp>
      <p:sp>
        <p:nvSpPr>
          <p:cNvPr id="10" name="Text 7"/>
          <p:cNvSpPr/>
          <p:nvPr/>
        </p:nvSpPr>
        <p:spPr>
          <a:xfrm>
            <a:off x="4793456" y="5666065"/>
            <a:ext cx="3744635" cy="1121569"/>
          </a:xfrm>
          <a:prstGeom prst="rect">
            <a:avLst/>
          </a:prstGeom>
          <a:noFill/>
          <a:ln/>
        </p:spPr>
        <p:txBody>
          <a:bodyPr wrap="square" lIns="0" tIns="0" rIns="0" bIns="0" rtlCol="0" anchor="t"/>
          <a:lstStyle/>
          <a:p>
            <a:pPr marL="342900" indent="-342900" algn="l">
              <a:lnSpc>
                <a:spcPts val="2200"/>
              </a:lnSpc>
              <a:buSzPct val="100000"/>
              <a:buChar char="•"/>
            </a:pPr>
            <a:r>
              <a:rPr lang="en-US" sz="1350" dirty="0">
                <a:solidFill>
                  <a:srgbClr val="E7BF6A"/>
                </a:solidFill>
                <a:latin typeface="Inter" pitchFamily="34" charset="0"/>
                <a:ea typeface="Inter" pitchFamily="34" charset="-122"/>
                <a:cs typeface="Inter" pitchFamily="34" charset="-120"/>
              </a:rPr>
              <a:t>Conduct a deep-dive analysis</a:t>
            </a:r>
            <a:r>
              <a:rPr lang="en-US" sz="1350" dirty="0">
                <a:solidFill>
                  <a:srgbClr val="2C2926"/>
                </a:solidFill>
                <a:latin typeface="Inter" pitchFamily="34" charset="0"/>
                <a:ea typeface="Inter" pitchFamily="34" charset="-122"/>
                <a:cs typeface="Inter" pitchFamily="34" charset="-120"/>
              </a:rPr>
              <a:t> into the operational efficiency of our top-performing print centers to identify transferable insights.</a:t>
            </a:r>
            <a:endParaRPr lang="en-US" sz="1350" dirty="0"/>
          </a:p>
        </p:txBody>
      </p:sp>
      <p:sp>
        <p:nvSpPr>
          <p:cNvPr id="11" name="Text 8"/>
          <p:cNvSpPr/>
          <p:nvPr/>
        </p:nvSpPr>
        <p:spPr>
          <a:xfrm>
            <a:off x="4793456" y="6848951"/>
            <a:ext cx="3744635" cy="841177"/>
          </a:xfrm>
          <a:prstGeom prst="rect">
            <a:avLst/>
          </a:prstGeom>
          <a:noFill/>
          <a:ln/>
        </p:spPr>
        <p:txBody>
          <a:bodyPr wrap="square" lIns="0" tIns="0" rIns="0" bIns="0" rtlCol="0" anchor="t"/>
          <a:lstStyle/>
          <a:p>
            <a:pPr marL="342900" indent="-342900" algn="l">
              <a:lnSpc>
                <a:spcPts val="2200"/>
              </a:lnSpc>
              <a:buSzPct val="100000"/>
              <a:buChar char="•"/>
            </a:pPr>
            <a:r>
              <a:rPr lang="en-US" sz="1350" dirty="0">
                <a:solidFill>
                  <a:srgbClr val="E7BF6A"/>
                </a:solidFill>
                <a:latin typeface="Inter" pitchFamily="34" charset="0"/>
                <a:ea typeface="Inter" pitchFamily="34" charset="-122"/>
                <a:cs typeface="Inter" pitchFamily="34" charset="-120"/>
              </a:rPr>
              <a:t>Establish a cross-functional digital transformation task force</a:t>
            </a:r>
            <a:r>
              <a:rPr lang="en-US" sz="1350" dirty="0">
                <a:solidFill>
                  <a:srgbClr val="2C2926"/>
                </a:solidFill>
                <a:latin typeface="Inter" pitchFamily="34" charset="0"/>
                <a:ea typeface="Inter" pitchFamily="34" charset="-122"/>
                <a:cs typeface="Inter" pitchFamily="34" charset="-120"/>
              </a:rPr>
              <a:t> to oversee implementation and monitor progress.</a:t>
            </a:r>
            <a:endParaRPr lang="en-US" sz="1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140285" y="1716286"/>
            <a:ext cx="4349829" cy="354330"/>
          </a:xfrm>
          <a:prstGeom prst="rect">
            <a:avLst/>
          </a:prstGeom>
          <a:noFill/>
          <a:ln/>
        </p:spPr>
        <p:txBody>
          <a:bodyPr wrap="none" lIns="0" tIns="0" rIns="0" bIns="0" rtlCol="0" anchor="t"/>
          <a:lstStyle/>
          <a:p>
            <a:pPr marL="0" indent="0" algn="ctr">
              <a:lnSpc>
                <a:spcPts val="2750"/>
              </a:lnSpc>
              <a:buNone/>
            </a:pPr>
            <a:r>
              <a:rPr lang="en-US" sz="2200" dirty="0">
                <a:solidFill>
                  <a:srgbClr val="2C2926"/>
                </a:solidFill>
                <a:latin typeface="Bricolage Grotesque Semi Bold" pitchFamily="34" charset="0"/>
                <a:ea typeface="Bricolage Grotesque Semi Bold" pitchFamily="34" charset="-122"/>
                <a:cs typeface="Bricolage Grotesque Semi Bold" pitchFamily="34" charset="-120"/>
              </a:rPr>
              <a:t>THE DILEMMA &amp; THE DIRECTION</a:t>
            </a:r>
            <a:endParaRPr lang="en-US" sz="2200" dirty="0"/>
          </a:p>
        </p:txBody>
      </p:sp>
      <p:sp>
        <p:nvSpPr>
          <p:cNvPr id="3" name="Text 1"/>
          <p:cNvSpPr/>
          <p:nvPr/>
        </p:nvSpPr>
        <p:spPr>
          <a:xfrm>
            <a:off x="2281476" y="2297430"/>
            <a:ext cx="10067449" cy="978218"/>
          </a:xfrm>
          <a:prstGeom prst="rect">
            <a:avLst/>
          </a:prstGeom>
          <a:noFill/>
          <a:ln/>
        </p:spPr>
        <p:txBody>
          <a:bodyPr wrap="none" lIns="0" tIns="0" rIns="0" bIns="0" rtlCol="0" anchor="t"/>
          <a:lstStyle/>
          <a:p>
            <a:pPr marL="0" indent="0" algn="ctr">
              <a:lnSpc>
                <a:spcPts val="7700"/>
              </a:lnSpc>
              <a:buNone/>
            </a:pPr>
            <a:r>
              <a:rPr lang="en-US" sz="6150" dirty="0">
                <a:solidFill>
                  <a:srgbClr val="2C2926"/>
                </a:solidFill>
                <a:latin typeface="Bricolage Grotesque Semi Bold" pitchFamily="34" charset="0"/>
                <a:ea typeface="Bricolage Grotesque Semi Bold" pitchFamily="34" charset="-122"/>
                <a:cs typeface="Bricolage Grotesque Semi Bold" pitchFamily="34" charset="-120"/>
              </a:rPr>
              <a:t>Navigating the Digital Shift</a:t>
            </a:r>
            <a:endParaRPr lang="en-US" sz="6150" dirty="0"/>
          </a:p>
        </p:txBody>
      </p:sp>
      <p:sp>
        <p:nvSpPr>
          <p:cNvPr id="4" name="Text 2"/>
          <p:cNvSpPr/>
          <p:nvPr/>
        </p:nvSpPr>
        <p:spPr>
          <a:xfrm>
            <a:off x="793790" y="3842623"/>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2C2926"/>
                </a:solidFill>
                <a:latin typeface="Bricolage Grotesque Semi Bold" pitchFamily="34" charset="0"/>
                <a:ea typeface="Bricolage Grotesque Semi Bold" pitchFamily="34" charset="-122"/>
                <a:cs typeface="Bricolage Grotesque Semi Bold" pitchFamily="34" charset="-120"/>
              </a:rPr>
              <a:t>The Challenge:</a:t>
            </a:r>
            <a:endParaRPr lang="en-US" sz="2650" dirty="0"/>
          </a:p>
        </p:txBody>
      </p:sp>
      <p:sp>
        <p:nvSpPr>
          <p:cNvPr id="5" name="Text 3"/>
          <p:cNvSpPr/>
          <p:nvPr/>
        </p:nvSpPr>
        <p:spPr>
          <a:xfrm>
            <a:off x="793790" y="4494728"/>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2C2926"/>
                </a:solidFill>
                <a:latin typeface="Inter" pitchFamily="34" charset="0"/>
                <a:ea typeface="Inter" pitchFamily="34" charset="-122"/>
                <a:cs typeface="Inter" pitchFamily="34" charset="-120"/>
              </a:rPr>
              <a:t>The newspaper industry is at a critical juncture. Declining print circulation and advertising revenue are eroding traditional business models. A strategic, data-driven transition to a sustainable digital model isn't just an option—it's essential for survival and future growth.</a:t>
            </a:r>
            <a:endParaRPr lang="en-US" sz="1750" dirty="0"/>
          </a:p>
        </p:txBody>
      </p:sp>
      <p:sp>
        <p:nvSpPr>
          <p:cNvPr id="6" name="Text 4"/>
          <p:cNvSpPr/>
          <p:nvPr/>
        </p:nvSpPr>
        <p:spPr>
          <a:xfrm>
            <a:off x="7599521" y="3842623"/>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2C2926"/>
                </a:solidFill>
                <a:latin typeface="Bricolage Grotesque Semi Bold" pitchFamily="34" charset="0"/>
                <a:ea typeface="Bricolage Grotesque Semi Bold" pitchFamily="34" charset="-122"/>
                <a:cs typeface="Bricolage Grotesque Semi Bold" pitchFamily="34" charset="-120"/>
              </a:rPr>
              <a:t>The Goal:</a:t>
            </a:r>
            <a:endParaRPr lang="en-US" sz="2650" dirty="0"/>
          </a:p>
        </p:txBody>
      </p:sp>
      <p:sp>
        <p:nvSpPr>
          <p:cNvPr id="7" name="Text 5"/>
          <p:cNvSpPr/>
          <p:nvPr/>
        </p:nvSpPr>
        <p:spPr>
          <a:xfrm>
            <a:off x="7599521" y="4494728"/>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2C2926"/>
                </a:solidFill>
                <a:latin typeface="Inter" pitchFamily="34" charset="0"/>
                <a:ea typeface="Inter" pitchFamily="34" charset="-122"/>
                <a:cs typeface="Inter" pitchFamily="34" charset="-120"/>
              </a:rPr>
              <a:t>Our objective is to analyze internal data on sales, revenue, and digital readiness to identify critical trends. By segmenting markets and formulating a precise, data-driven strategy, we aim to facilitate a seamless and profitable transition from print to digital dominance.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47343" y="510540"/>
            <a:ext cx="2311956" cy="288965"/>
          </a:xfrm>
          <a:prstGeom prst="rect">
            <a:avLst/>
          </a:prstGeom>
          <a:noFill/>
          <a:ln/>
        </p:spPr>
        <p:txBody>
          <a:bodyPr wrap="none" lIns="0" tIns="0" rIns="0" bIns="0" rtlCol="0" anchor="t"/>
          <a:lstStyle/>
          <a:p>
            <a:pPr marL="0" indent="0" algn="l">
              <a:lnSpc>
                <a:spcPts val="2250"/>
              </a:lnSpc>
              <a:buNone/>
            </a:pPr>
            <a:r>
              <a:rPr lang="en-US" sz="1800" dirty="0">
                <a:solidFill>
                  <a:srgbClr val="2C2926"/>
                </a:solidFill>
                <a:latin typeface="Bricolage Grotesque Semi Bold" pitchFamily="34" charset="0"/>
                <a:ea typeface="Bricolage Grotesque Semi Bold" pitchFamily="34" charset="-122"/>
                <a:cs typeface="Bricolage Grotesque Semi Bold" pitchFamily="34" charset="-120"/>
              </a:rPr>
              <a:t>OUR FOUNDATION</a:t>
            </a:r>
            <a:endParaRPr lang="en-US" sz="1800" dirty="0"/>
          </a:p>
        </p:txBody>
      </p:sp>
      <p:sp>
        <p:nvSpPr>
          <p:cNvPr id="3" name="Text 1"/>
          <p:cNvSpPr/>
          <p:nvPr/>
        </p:nvSpPr>
        <p:spPr>
          <a:xfrm>
            <a:off x="647343" y="984409"/>
            <a:ext cx="13335714" cy="1594961"/>
          </a:xfrm>
          <a:prstGeom prst="rect">
            <a:avLst/>
          </a:prstGeom>
          <a:noFill/>
          <a:ln/>
        </p:spPr>
        <p:txBody>
          <a:bodyPr wrap="square" lIns="0" tIns="0" rIns="0" bIns="0" rtlCol="0" anchor="t"/>
          <a:lstStyle/>
          <a:p>
            <a:pPr marL="0" indent="0" algn="ctr">
              <a:lnSpc>
                <a:spcPts val="6250"/>
              </a:lnSpc>
              <a:buNone/>
            </a:pPr>
            <a:r>
              <a:rPr lang="en-US" sz="5000" dirty="0">
                <a:solidFill>
                  <a:srgbClr val="2C2926"/>
                </a:solidFill>
                <a:latin typeface="Bricolage Grotesque Semi Bold" pitchFamily="34" charset="0"/>
                <a:ea typeface="Bricolage Grotesque Semi Bold" pitchFamily="34" charset="-122"/>
                <a:cs typeface="Bricolage Grotesque Semi Bold" pitchFamily="34" charset="-120"/>
              </a:rPr>
              <a:t>Leveraging Our Data Assets for Strategic Advantage</a:t>
            </a:r>
            <a:endParaRPr lang="en-US" sz="5000" dirty="0"/>
          </a:p>
        </p:txBody>
      </p:sp>
      <p:sp>
        <p:nvSpPr>
          <p:cNvPr id="4" name="Text 2"/>
          <p:cNvSpPr/>
          <p:nvPr/>
        </p:nvSpPr>
        <p:spPr>
          <a:xfrm>
            <a:off x="647343" y="2856786"/>
            <a:ext cx="13335714" cy="591503"/>
          </a:xfrm>
          <a:prstGeom prst="rect">
            <a:avLst/>
          </a:prstGeom>
          <a:noFill/>
          <a:ln/>
        </p:spPr>
        <p:txBody>
          <a:bodyPr wrap="square" lIns="0" tIns="0" rIns="0" bIns="0" rtlCol="0" anchor="t"/>
          <a:lstStyle/>
          <a:p>
            <a:pPr marL="0" indent="0" algn="l">
              <a:lnSpc>
                <a:spcPts val="2300"/>
              </a:lnSpc>
              <a:buNone/>
            </a:pPr>
            <a:r>
              <a:rPr lang="en-US" sz="1450" dirty="0">
                <a:solidFill>
                  <a:srgbClr val="2C2926"/>
                </a:solidFill>
                <a:latin typeface="Inter" pitchFamily="34" charset="0"/>
                <a:ea typeface="Inter" pitchFamily="34" charset="-122"/>
                <a:cs typeface="Inter" pitchFamily="34" charset="-120"/>
              </a:rPr>
              <a:t>Our analysis is built on a comprehensive suite of internal datasets, providing a 360-degree view of our operations and market dynamics. These rich data sources empower us to make informed decisions and carve out a clear path forward in the digital landscape.</a:t>
            </a:r>
            <a:endParaRPr lang="en-US" sz="1450" dirty="0"/>
          </a:p>
        </p:txBody>
      </p:sp>
      <p:sp>
        <p:nvSpPr>
          <p:cNvPr id="5" name="Shape 3"/>
          <p:cNvSpPr/>
          <p:nvPr/>
        </p:nvSpPr>
        <p:spPr>
          <a:xfrm>
            <a:off x="647343" y="3933706"/>
            <a:ext cx="4321969" cy="1661517"/>
          </a:xfrm>
          <a:prstGeom prst="roundRect">
            <a:avLst>
              <a:gd name="adj" fmla="val 6604"/>
            </a:avLst>
          </a:prstGeom>
          <a:solidFill>
            <a:srgbClr val="FFFFFF">
              <a:alpha val="95000"/>
            </a:srgbClr>
          </a:solidFill>
          <a:ln/>
        </p:spPr>
      </p:sp>
      <p:pic>
        <p:nvPicPr>
          <p:cNvPr id="6" name="Image 0" descr="preencoded.png"/>
          <p:cNvPicPr>
            <a:picLocks noChangeAspect="1"/>
          </p:cNvPicPr>
          <p:nvPr/>
        </p:nvPicPr>
        <p:blipFill>
          <a:blip r:embed="rId3"/>
          <a:stretch>
            <a:fillRect/>
          </a:stretch>
        </p:blipFill>
        <p:spPr>
          <a:xfrm>
            <a:off x="647343" y="3910846"/>
            <a:ext cx="4321969" cy="91440"/>
          </a:xfrm>
          <a:prstGeom prst="rect">
            <a:avLst/>
          </a:prstGeom>
        </p:spPr>
      </p:pic>
      <p:pic>
        <p:nvPicPr>
          <p:cNvPr id="7" name="Image 1" descr="preencoded.png"/>
          <p:cNvPicPr>
            <a:picLocks noChangeAspect="1"/>
          </p:cNvPicPr>
          <p:nvPr/>
        </p:nvPicPr>
        <p:blipFill>
          <a:blip r:embed="rId4"/>
          <a:stretch>
            <a:fillRect/>
          </a:stretch>
        </p:blipFill>
        <p:spPr>
          <a:xfrm>
            <a:off x="2530912" y="3656290"/>
            <a:ext cx="554831" cy="554831"/>
          </a:xfrm>
          <a:prstGeom prst="rect">
            <a:avLst/>
          </a:prstGeom>
        </p:spPr>
      </p:pic>
      <p:pic>
        <p:nvPicPr>
          <p:cNvPr id="8" name="Image 2" descr="preencoded.png"/>
          <p:cNvPicPr>
            <a:picLocks noChangeAspect="1"/>
          </p:cNvPicPr>
          <p:nvPr/>
        </p:nvPicPr>
        <p:blipFill>
          <a:blip r:embed="rId5"/>
          <a:stretch>
            <a:fillRect/>
          </a:stretch>
        </p:blipFill>
        <p:spPr>
          <a:xfrm>
            <a:off x="2697361" y="3794998"/>
            <a:ext cx="221933" cy="277416"/>
          </a:xfrm>
          <a:prstGeom prst="rect">
            <a:avLst/>
          </a:prstGeom>
        </p:spPr>
      </p:pic>
      <p:sp>
        <p:nvSpPr>
          <p:cNvPr id="9" name="Text 4"/>
          <p:cNvSpPr/>
          <p:nvPr/>
        </p:nvSpPr>
        <p:spPr>
          <a:xfrm>
            <a:off x="855107" y="4396026"/>
            <a:ext cx="2311956" cy="288965"/>
          </a:xfrm>
          <a:prstGeom prst="rect">
            <a:avLst/>
          </a:prstGeom>
          <a:noFill/>
          <a:ln/>
        </p:spPr>
        <p:txBody>
          <a:bodyPr wrap="none" lIns="0" tIns="0" rIns="0" bIns="0" rtlCol="0" anchor="t"/>
          <a:lstStyle/>
          <a:p>
            <a:pPr marL="0" indent="0" algn="l">
              <a:lnSpc>
                <a:spcPts val="2250"/>
              </a:lnSpc>
              <a:buNone/>
            </a:pPr>
            <a:r>
              <a:rPr lang="en-US" sz="1800" dirty="0">
                <a:solidFill>
                  <a:srgbClr val="2C2926"/>
                </a:solidFill>
                <a:latin typeface="Bricolage Grotesque Semi Bold" pitchFamily="34" charset="0"/>
                <a:ea typeface="Bricolage Grotesque Semi Bold" pitchFamily="34" charset="-122"/>
                <a:cs typeface="Bricolage Grotesque Semi Bold" pitchFamily="34" charset="-120"/>
              </a:rPr>
              <a:t>Ad Revenue Data</a:t>
            </a:r>
            <a:endParaRPr lang="en-US" sz="1800" dirty="0"/>
          </a:p>
        </p:txBody>
      </p:sp>
      <p:sp>
        <p:nvSpPr>
          <p:cNvPr id="10" name="Text 5"/>
          <p:cNvSpPr/>
          <p:nvPr/>
        </p:nvSpPr>
        <p:spPr>
          <a:xfrm>
            <a:off x="855107" y="4795957"/>
            <a:ext cx="3906441" cy="591503"/>
          </a:xfrm>
          <a:prstGeom prst="rect">
            <a:avLst/>
          </a:prstGeom>
          <a:noFill/>
          <a:ln/>
        </p:spPr>
        <p:txBody>
          <a:bodyPr wrap="square" lIns="0" tIns="0" rIns="0" bIns="0" rtlCol="0" anchor="t"/>
          <a:lstStyle/>
          <a:p>
            <a:pPr marL="0" indent="0" algn="l">
              <a:lnSpc>
                <a:spcPts val="2300"/>
              </a:lnSpc>
              <a:buNone/>
            </a:pPr>
            <a:r>
              <a:rPr lang="en-US" sz="1450" dirty="0">
                <a:solidFill>
                  <a:srgbClr val="2C2926"/>
                </a:solidFill>
                <a:latin typeface="Inter" pitchFamily="34" charset="0"/>
                <a:ea typeface="Inter" pitchFamily="34" charset="-122"/>
                <a:cs typeface="Inter" pitchFamily="34" charset="-120"/>
              </a:rPr>
              <a:t>Granular insights into advertising performance across all platforms.</a:t>
            </a:r>
            <a:endParaRPr lang="en-US" sz="1450" dirty="0"/>
          </a:p>
        </p:txBody>
      </p:sp>
      <p:sp>
        <p:nvSpPr>
          <p:cNvPr id="11" name="Shape 6"/>
          <p:cNvSpPr/>
          <p:nvPr/>
        </p:nvSpPr>
        <p:spPr>
          <a:xfrm>
            <a:off x="5154216" y="3933706"/>
            <a:ext cx="4321969" cy="1661517"/>
          </a:xfrm>
          <a:prstGeom prst="roundRect">
            <a:avLst>
              <a:gd name="adj" fmla="val 6604"/>
            </a:avLst>
          </a:prstGeom>
          <a:solidFill>
            <a:srgbClr val="FFFFFF">
              <a:alpha val="95000"/>
            </a:srgbClr>
          </a:solidFill>
          <a:ln/>
        </p:spPr>
      </p:sp>
      <p:pic>
        <p:nvPicPr>
          <p:cNvPr id="12" name="Image 3" descr="preencoded.png"/>
          <p:cNvPicPr>
            <a:picLocks noChangeAspect="1"/>
          </p:cNvPicPr>
          <p:nvPr/>
        </p:nvPicPr>
        <p:blipFill>
          <a:blip r:embed="rId3"/>
          <a:stretch>
            <a:fillRect/>
          </a:stretch>
        </p:blipFill>
        <p:spPr>
          <a:xfrm>
            <a:off x="5154216" y="3910846"/>
            <a:ext cx="4321969" cy="91440"/>
          </a:xfrm>
          <a:prstGeom prst="rect">
            <a:avLst/>
          </a:prstGeom>
        </p:spPr>
      </p:pic>
      <p:pic>
        <p:nvPicPr>
          <p:cNvPr id="13" name="Image 4" descr="preencoded.png"/>
          <p:cNvPicPr>
            <a:picLocks noChangeAspect="1"/>
          </p:cNvPicPr>
          <p:nvPr/>
        </p:nvPicPr>
        <p:blipFill>
          <a:blip r:embed="rId4"/>
          <a:stretch>
            <a:fillRect/>
          </a:stretch>
        </p:blipFill>
        <p:spPr>
          <a:xfrm>
            <a:off x="7037784" y="3656290"/>
            <a:ext cx="554831" cy="554831"/>
          </a:xfrm>
          <a:prstGeom prst="rect">
            <a:avLst/>
          </a:prstGeom>
        </p:spPr>
      </p:pic>
      <p:pic>
        <p:nvPicPr>
          <p:cNvPr id="14" name="Image 5" descr="preencoded.png"/>
          <p:cNvPicPr>
            <a:picLocks noChangeAspect="1"/>
          </p:cNvPicPr>
          <p:nvPr/>
        </p:nvPicPr>
        <p:blipFill>
          <a:blip r:embed="rId6"/>
          <a:stretch>
            <a:fillRect/>
          </a:stretch>
        </p:blipFill>
        <p:spPr>
          <a:xfrm>
            <a:off x="7204234" y="3794998"/>
            <a:ext cx="221933" cy="277416"/>
          </a:xfrm>
          <a:prstGeom prst="rect">
            <a:avLst/>
          </a:prstGeom>
        </p:spPr>
      </p:pic>
      <p:sp>
        <p:nvSpPr>
          <p:cNvPr id="15" name="Text 7"/>
          <p:cNvSpPr/>
          <p:nvPr/>
        </p:nvSpPr>
        <p:spPr>
          <a:xfrm>
            <a:off x="5361980" y="4396026"/>
            <a:ext cx="2311956" cy="288965"/>
          </a:xfrm>
          <a:prstGeom prst="rect">
            <a:avLst/>
          </a:prstGeom>
          <a:noFill/>
          <a:ln/>
        </p:spPr>
        <p:txBody>
          <a:bodyPr wrap="none" lIns="0" tIns="0" rIns="0" bIns="0" rtlCol="0" anchor="t"/>
          <a:lstStyle/>
          <a:p>
            <a:pPr marL="0" indent="0" algn="l">
              <a:lnSpc>
                <a:spcPts val="2250"/>
              </a:lnSpc>
              <a:buNone/>
            </a:pPr>
            <a:r>
              <a:rPr lang="en-US" sz="1800" dirty="0">
                <a:solidFill>
                  <a:srgbClr val="2C2926"/>
                </a:solidFill>
                <a:latin typeface="Bricolage Grotesque Semi Bold" pitchFamily="34" charset="0"/>
                <a:ea typeface="Bricolage Grotesque Semi Bold" pitchFamily="34" charset="-122"/>
                <a:cs typeface="Bricolage Grotesque Semi Bold" pitchFamily="34" charset="-120"/>
              </a:rPr>
              <a:t>Print Sales Data</a:t>
            </a:r>
            <a:endParaRPr lang="en-US" sz="1800" dirty="0"/>
          </a:p>
        </p:txBody>
      </p:sp>
      <p:sp>
        <p:nvSpPr>
          <p:cNvPr id="16" name="Text 8"/>
          <p:cNvSpPr/>
          <p:nvPr/>
        </p:nvSpPr>
        <p:spPr>
          <a:xfrm>
            <a:off x="5361980" y="4795957"/>
            <a:ext cx="3906441" cy="591503"/>
          </a:xfrm>
          <a:prstGeom prst="rect">
            <a:avLst/>
          </a:prstGeom>
          <a:noFill/>
          <a:ln/>
        </p:spPr>
        <p:txBody>
          <a:bodyPr wrap="square" lIns="0" tIns="0" rIns="0" bIns="0" rtlCol="0" anchor="t"/>
          <a:lstStyle/>
          <a:p>
            <a:pPr marL="0" indent="0" algn="l">
              <a:lnSpc>
                <a:spcPts val="2300"/>
              </a:lnSpc>
              <a:buNone/>
            </a:pPr>
            <a:r>
              <a:rPr lang="en-US" sz="1450" dirty="0">
                <a:solidFill>
                  <a:srgbClr val="2C2926"/>
                </a:solidFill>
                <a:latin typeface="Inter" pitchFamily="34" charset="0"/>
                <a:ea typeface="Inter" pitchFamily="34" charset="-122"/>
                <a:cs typeface="Inter" pitchFamily="34" charset="-120"/>
              </a:rPr>
              <a:t>Detailed records of circulation, subscriptions, and distribution.</a:t>
            </a:r>
            <a:endParaRPr lang="en-US" sz="1450" dirty="0"/>
          </a:p>
        </p:txBody>
      </p:sp>
      <p:sp>
        <p:nvSpPr>
          <p:cNvPr id="17" name="Shape 9"/>
          <p:cNvSpPr/>
          <p:nvPr/>
        </p:nvSpPr>
        <p:spPr>
          <a:xfrm>
            <a:off x="9661088" y="3933706"/>
            <a:ext cx="4321969" cy="1661517"/>
          </a:xfrm>
          <a:prstGeom prst="roundRect">
            <a:avLst>
              <a:gd name="adj" fmla="val 6604"/>
            </a:avLst>
          </a:prstGeom>
          <a:solidFill>
            <a:srgbClr val="FFFFFF">
              <a:alpha val="95000"/>
            </a:srgbClr>
          </a:solidFill>
          <a:ln/>
        </p:spPr>
      </p:sp>
      <p:pic>
        <p:nvPicPr>
          <p:cNvPr id="18" name="Image 6" descr="preencoded.png"/>
          <p:cNvPicPr>
            <a:picLocks noChangeAspect="1"/>
          </p:cNvPicPr>
          <p:nvPr/>
        </p:nvPicPr>
        <p:blipFill>
          <a:blip r:embed="rId3"/>
          <a:stretch>
            <a:fillRect/>
          </a:stretch>
        </p:blipFill>
        <p:spPr>
          <a:xfrm>
            <a:off x="9661088" y="3910846"/>
            <a:ext cx="4321969" cy="91440"/>
          </a:xfrm>
          <a:prstGeom prst="rect">
            <a:avLst/>
          </a:prstGeom>
        </p:spPr>
      </p:pic>
      <p:pic>
        <p:nvPicPr>
          <p:cNvPr id="19" name="Image 7" descr="preencoded.png"/>
          <p:cNvPicPr>
            <a:picLocks noChangeAspect="1"/>
          </p:cNvPicPr>
          <p:nvPr/>
        </p:nvPicPr>
        <p:blipFill>
          <a:blip r:embed="rId4"/>
          <a:stretch>
            <a:fillRect/>
          </a:stretch>
        </p:blipFill>
        <p:spPr>
          <a:xfrm>
            <a:off x="11544657" y="3656290"/>
            <a:ext cx="554831" cy="554831"/>
          </a:xfrm>
          <a:prstGeom prst="rect">
            <a:avLst/>
          </a:prstGeom>
        </p:spPr>
      </p:pic>
      <p:pic>
        <p:nvPicPr>
          <p:cNvPr id="20" name="Image 8" descr="preencoded.png"/>
          <p:cNvPicPr>
            <a:picLocks noChangeAspect="1"/>
          </p:cNvPicPr>
          <p:nvPr/>
        </p:nvPicPr>
        <p:blipFill>
          <a:blip r:embed="rId7"/>
          <a:stretch>
            <a:fillRect/>
          </a:stretch>
        </p:blipFill>
        <p:spPr>
          <a:xfrm>
            <a:off x="11711107" y="3794998"/>
            <a:ext cx="221933" cy="277416"/>
          </a:xfrm>
          <a:prstGeom prst="rect">
            <a:avLst/>
          </a:prstGeom>
        </p:spPr>
      </p:pic>
      <p:sp>
        <p:nvSpPr>
          <p:cNvPr id="21" name="Text 10"/>
          <p:cNvSpPr/>
          <p:nvPr/>
        </p:nvSpPr>
        <p:spPr>
          <a:xfrm>
            <a:off x="9868852" y="4396026"/>
            <a:ext cx="3326487" cy="288965"/>
          </a:xfrm>
          <a:prstGeom prst="rect">
            <a:avLst/>
          </a:prstGeom>
          <a:noFill/>
          <a:ln/>
        </p:spPr>
        <p:txBody>
          <a:bodyPr wrap="none" lIns="0" tIns="0" rIns="0" bIns="0" rtlCol="0" anchor="t"/>
          <a:lstStyle/>
          <a:p>
            <a:pPr marL="0" indent="0" algn="l">
              <a:lnSpc>
                <a:spcPts val="2250"/>
              </a:lnSpc>
              <a:buNone/>
            </a:pPr>
            <a:r>
              <a:rPr lang="en-US" sz="1800" dirty="0">
                <a:solidFill>
                  <a:srgbClr val="2C2926"/>
                </a:solidFill>
                <a:latin typeface="Bricolage Grotesque Semi Bold" pitchFamily="34" charset="0"/>
                <a:ea typeface="Bricolage Grotesque Semi Bold" pitchFamily="34" charset="-122"/>
                <a:cs typeface="Bricolage Grotesque Semi Bold" pitchFamily="34" charset="-120"/>
              </a:rPr>
              <a:t>City Digital Readiness Metrics</a:t>
            </a:r>
            <a:endParaRPr lang="en-US" sz="1800" dirty="0"/>
          </a:p>
        </p:txBody>
      </p:sp>
      <p:sp>
        <p:nvSpPr>
          <p:cNvPr id="22" name="Text 11"/>
          <p:cNvSpPr/>
          <p:nvPr/>
        </p:nvSpPr>
        <p:spPr>
          <a:xfrm>
            <a:off x="9868852" y="4795957"/>
            <a:ext cx="3906441" cy="591503"/>
          </a:xfrm>
          <a:prstGeom prst="rect">
            <a:avLst/>
          </a:prstGeom>
          <a:noFill/>
          <a:ln/>
        </p:spPr>
        <p:txBody>
          <a:bodyPr wrap="square" lIns="0" tIns="0" rIns="0" bIns="0" rtlCol="0" anchor="t"/>
          <a:lstStyle/>
          <a:p>
            <a:pPr marL="0" indent="0" algn="l">
              <a:lnSpc>
                <a:spcPts val="2300"/>
              </a:lnSpc>
              <a:buNone/>
            </a:pPr>
            <a:r>
              <a:rPr lang="en-US" sz="1450" dirty="0">
                <a:solidFill>
                  <a:srgbClr val="2C2926"/>
                </a:solidFill>
                <a:latin typeface="Inter" pitchFamily="34" charset="0"/>
                <a:ea typeface="Inter" pitchFamily="34" charset="-122"/>
                <a:cs typeface="Inter" pitchFamily="34" charset="-120"/>
              </a:rPr>
              <a:t>Key indicators of digital adoption and infrastructure in our operating cities.</a:t>
            </a:r>
            <a:endParaRPr lang="en-US" sz="1450" dirty="0"/>
          </a:p>
        </p:txBody>
      </p:sp>
      <p:sp>
        <p:nvSpPr>
          <p:cNvPr id="23" name="Shape 12"/>
          <p:cNvSpPr/>
          <p:nvPr/>
        </p:nvSpPr>
        <p:spPr>
          <a:xfrm>
            <a:off x="647343" y="6057543"/>
            <a:ext cx="6575346" cy="1661517"/>
          </a:xfrm>
          <a:prstGeom prst="roundRect">
            <a:avLst>
              <a:gd name="adj" fmla="val 6604"/>
            </a:avLst>
          </a:prstGeom>
          <a:solidFill>
            <a:srgbClr val="FFFFFF">
              <a:alpha val="95000"/>
            </a:srgbClr>
          </a:solidFill>
          <a:ln/>
        </p:spPr>
      </p:sp>
      <p:pic>
        <p:nvPicPr>
          <p:cNvPr id="24" name="Image 9" descr="preencoded.png"/>
          <p:cNvPicPr>
            <a:picLocks noChangeAspect="1"/>
          </p:cNvPicPr>
          <p:nvPr/>
        </p:nvPicPr>
        <p:blipFill>
          <a:blip r:embed="rId8"/>
          <a:stretch>
            <a:fillRect/>
          </a:stretch>
        </p:blipFill>
        <p:spPr>
          <a:xfrm>
            <a:off x="647343" y="6034683"/>
            <a:ext cx="6575346" cy="91440"/>
          </a:xfrm>
          <a:prstGeom prst="rect">
            <a:avLst/>
          </a:prstGeom>
        </p:spPr>
      </p:pic>
      <p:pic>
        <p:nvPicPr>
          <p:cNvPr id="25" name="Image 10" descr="preencoded.png"/>
          <p:cNvPicPr>
            <a:picLocks noChangeAspect="1"/>
          </p:cNvPicPr>
          <p:nvPr/>
        </p:nvPicPr>
        <p:blipFill>
          <a:blip r:embed="rId4"/>
          <a:stretch>
            <a:fillRect/>
          </a:stretch>
        </p:blipFill>
        <p:spPr>
          <a:xfrm>
            <a:off x="3657600" y="5780127"/>
            <a:ext cx="554831" cy="554831"/>
          </a:xfrm>
          <a:prstGeom prst="rect">
            <a:avLst/>
          </a:prstGeom>
        </p:spPr>
      </p:pic>
      <p:pic>
        <p:nvPicPr>
          <p:cNvPr id="26" name="Image 11" descr="preencoded.png"/>
          <p:cNvPicPr>
            <a:picLocks noChangeAspect="1"/>
          </p:cNvPicPr>
          <p:nvPr/>
        </p:nvPicPr>
        <p:blipFill>
          <a:blip r:embed="rId5"/>
          <a:stretch>
            <a:fillRect/>
          </a:stretch>
        </p:blipFill>
        <p:spPr>
          <a:xfrm>
            <a:off x="3824049" y="5918835"/>
            <a:ext cx="221933" cy="277416"/>
          </a:xfrm>
          <a:prstGeom prst="rect">
            <a:avLst/>
          </a:prstGeom>
        </p:spPr>
      </p:pic>
      <p:sp>
        <p:nvSpPr>
          <p:cNvPr id="27" name="Text 13"/>
          <p:cNvSpPr/>
          <p:nvPr/>
        </p:nvSpPr>
        <p:spPr>
          <a:xfrm>
            <a:off x="855107" y="6519863"/>
            <a:ext cx="2852976" cy="288965"/>
          </a:xfrm>
          <a:prstGeom prst="rect">
            <a:avLst/>
          </a:prstGeom>
          <a:noFill/>
          <a:ln/>
        </p:spPr>
        <p:txBody>
          <a:bodyPr wrap="none" lIns="0" tIns="0" rIns="0" bIns="0" rtlCol="0" anchor="t"/>
          <a:lstStyle/>
          <a:p>
            <a:pPr marL="0" indent="0" algn="l">
              <a:lnSpc>
                <a:spcPts val="2250"/>
              </a:lnSpc>
              <a:buNone/>
            </a:pPr>
            <a:r>
              <a:rPr lang="en-US" sz="1800" dirty="0">
                <a:solidFill>
                  <a:srgbClr val="2C2926"/>
                </a:solidFill>
                <a:latin typeface="Bricolage Grotesque Semi Bold" pitchFamily="34" charset="0"/>
                <a:ea typeface="Bricolage Grotesque Semi Bold" pitchFamily="34" charset="-122"/>
                <a:cs typeface="Bricolage Grotesque Semi Bold" pitchFamily="34" charset="-120"/>
              </a:rPr>
              <a:t>Digital Pilot Program Data</a:t>
            </a:r>
            <a:endParaRPr lang="en-US" sz="1800" dirty="0"/>
          </a:p>
        </p:txBody>
      </p:sp>
      <p:sp>
        <p:nvSpPr>
          <p:cNvPr id="28" name="Text 14"/>
          <p:cNvSpPr/>
          <p:nvPr/>
        </p:nvSpPr>
        <p:spPr>
          <a:xfrm>
            <a:off x="855107" y="6919793"/>
            <a:ext cx="6159818" cy="591503"/>
          </a:xfrm>
          <a:prstGeom prst="rect">
            <a:avLst/>
          </a:prstGeom>
          <a:noFill/>
          <a:ln/>
        </p:spPr>
        <p:txBody>
          <a:bodyPr wrap="square" lIns="0" tIns="0" rIns="0" bIns="0" rtlCol="0" anchor="t"/>
          <a:lstStyle/>
          <a:p>
            <a:pPr marL="0" indent="0" algn="l">
              <a:lnSpc>
                <a:spcPts val="2300"/>
              </a:lnSpc>
              <a:buNone/>
            </a:pPr>
            <a:r>
              <a:rPr lang="en-US" sz="1450" dirty="0">
                <a:solidFill>
                  <a:srgbClr val="2C2926"/>
                </a:solidFill>
                <a:latin typeface="Inter" pitchFamily="34" charset="0"/>
                <a:ea typeface="Inter" pitchFamily="34" charset="-122"/>
                <a:cs typeface="Inter" pitchFamily="34" charset="-120"/>
              </a:rPr>
              <a:t>Performance metrics and user feedback from our initial digital initiatives.</a:t>
            </a:r>
            <a:endParaRPr lang="en-US" sz="1450" dirty="0"/>
          </a:p>
        </p:txBody>
      </p:sp>
      <p:sp>
        <p:nvSpPr>
          <p:cNvPr id="29" name="Shape 15"/>
          <p:cNvSpPr/>
          <p:nvPr/>
        </p:nvSpPr>
        <p:spPr>
          <a:xfrm>
            <a:off x="7407593" y="6057543"/>
            <a:ext cx="6575465" cy="1661517"/>
          </a:xfrm>
          <a:prstGeom prst="roundRect">
            <a:avLst>
              <a:gd name="adj" fmla="val 6604"/>
            </a:avLst>
          </a:prstGeom>
          <a:solidFill>
            <a:srgbClr val="FFFFFF">
              <a:alpha val="95000"/>
            </a:srgbClr>
          </a:solidFill>
          <a:ln/>
        </p:spPr>
      </p:sp>
      <p:pic>
        <p:nvPicPr>
          <p:cNvPr id="30" name="Image 12" descr="preencoded.png"/>
          <p:cNvPicPr>
            <a:picLocks noChangeAspect="1"/>
          </p:cNvPicPr>
          <p:nvPr/>
        </p:nvPicPr>
        <p:blipFill>
          <a:blip r:embed="rId8"/>
          <a:stretch>
            <a:fillRect/>
          </a:stretch>
        </p:blipFill>
        <p:spPr>
          <a:xfrm>
            <a:off x="7407593" y="6034683"/>
            <a:ext cx="6575465" cy="91440"/>
          </a:xfrm>
          <a:prstGeom prst="rect">
            <a:avLst/>
          </a:prstGeom>
        </p:spPr>
      </p:pic>
      <p:pic>
        <p:nvPicPr>
          <p:cNvPr id="31" name="Image 13" descr="preencoded.png"/>
          <p:cNvPicPr>
            <a:picLocks noChangeAspect="1"/>
          </p:cNvPicPr>
          <p:nvPr/>
        </p:nvPicPr>
        <p:blipFill>
          <a:blip r:embed="rId4"/>
          <a:stretch>
            <a:fillRect/>
          </a:stretch>
        </p:blipFill>
        <p:spPr>
          <a:xfrm>
            <a:off x="10417850" y="5780127"/>
            <a:ext cx="554831" cy="554831"/>
          </a:xfrm>
          <a:prstGeom prst="rect">
            <a:avLst/>
          </a:prstGeom>
        </p:spPr>
      </p:pic>
      <p:pic>
        <p:nvPicPr>
          <p:cNvPr id="32" name="Image 14" descr="preencoded.png"/>
          <p:cNvPicPr>
            <a:picLocks noChangeAspect="1"/>
          </p:cNvPicPr>
          <p:nvPr/>
        </p:nvPicPr>
        <p:blipFill>
          <a:blip r:embed="rId9"/>
          <a:stretch>
            <a:fillRect/>
          </a:stretch>
        </p:blipFill>
        <p:spPr>
          <a:xfrm>
            <a:off x="10584299" y="5918835"/>
            <a:ext cx="221933" cy="277416"/>
          </a:xfrm>
          <a:prstGeom prst="rect">
            <a:avLst/>
          </a:prstGeom>
        </p:spPr>
      </p:pic>
      <p:sp>
        <p:nvSpPr>
          <p:cNvPr id="33" name="Text 16"/>
          <p:cNvSpPr/>
          <p:nvPr/>
        </p:nvSpPr>
        <p:spPr>
          <a:xfrm>
            <a:off x="7615357" y="6519863"/>
            <a:ext cx="3263860" cy="288965"/>
          </a:xfrm>
          <a:prstGeom prst="rect">
            <a:avLst/>
          </a:prstGeom>
          <a:noFill/>
          <a:ln/>
        </p:spPr>
        <p:txBody>
          <a:bodyPr wrap="none" lIns="0" tIns="0" rIns="0" bIns="0" rtlCol="0" anchor="t"/>
          <a:lstStyle/>
          <a:p>
            <a:pPr marL="0" indent="0" algn="l">
              <a:lnSpc>
                <a:spcPts val="2250"/>
              </a:lnSpc>
              <a:buNone/>
            </a:pPr>
            <a:r>
              <a:rPr lang="en-US" sz="1800" dirty="0">
                <a:solidFill>
                  <a:srgbClr val="2C2926"/>
                </a:solidFill>
                <a:latin typeface="Bricolage Grotesque Semi Bold" pitchFamily="34" charset="0"/>
                <a:ea typeface="Bricolage Grotesque Semi Bold" pitchFamily="34" charset="-122"/>
                <a:cs typeface="Bricolage Grotesque Semi Bold" pitchFamily="34" charset="-120"/>
              </a:rPr>
              <a:t>Supporting Dimension Tables</a:t>
            </a:r>
            <a:endParaRPr lang="en-US" sz="1800" dirty="0"/>
          </a:p>
        </p:txBody>
      </p:sp>
      <p:sp>
        <p:nvSpPr>
          <p:cNvPr id="34" name="Text 17"/>
          <p:cNvSpPr/>
          <p:nvPr/>
        </p:nvSpPr>
        <p:spPr>
          <a:xfrm>
            <a:off x="7615357" y="6919793"/>
            <a:ext cx="6159937" cy="591503"/>
          </a:xfrm>
          <a:prstGeom prst="rect">
            <a:avLst/>
          </a:prstGeom>
          <a:noFill/>
          <a:ln/>
        </p:spPr>
        <p:txBody>
          <a:bodyPr wrap="square" lIns="0" tIns="0" rIns="0" bIns="0" rtlCol="0" anchor="t"/>
          <a:lstStyle/>
          <a:p>
            <a:pPr marL="0" indent="0" algn="l">
              <a:lnSpc>
                <a:spcPts val="2300"/>
              </a:lnSpc>
              <a:buNone/>
            </a:pPr>
            <a:r>
              <a:rPr lang="en-US" sz="1450" dirty="0">
                <a:solidFill>
                  <a:srgbClr val="2C2926"/>
                </a:solidFill>
                <a:latin typeface="Inter" pitchFamily="34" charset="0"/>
                <a:ea typeface="Inter" pitchFamily="34" charset="-122"/>
                <a:cs typeface="Inter" pitchFamily="34" charset="-120"/>
              </a:rPr>
              <a:t>Contextual data on city demographics, ad categories, and operational factors.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17113" y="658654"/>
            <a:ext cx="2581870" cy="320040"/>
          </a:xfrm>
          <a:prstGeom prst="rect">
            <a:avLst/>
          </a:prstGeom>
          <a:noFill/>
          <a:ln/>
        </p:spPr>
        <p:txBody>
          <a:bodyPr wrap="none" lIns="0" tIns="0" rIns="0" bIns="0" rtlCol="0" anchor="t"/>
          <a:lstStyle/>
          <a:p>
            <a:pPr marL="0" indent="0" algn="l">
              <a:lnSpc>
                <a:spcPts val="2500"/>
              </a:lnSpc>
              <a:buNone/>
            </a:pPr>
            <a:r>
              <a:rPr lang="en-US" sz="2000" dirty="0">
                <a:solidFill>
                  <a:srgbClr val="2C2926"/>
                </a:solidFill>
                <a:latin typeface="Bricolage Grotesque Semi Bold" pitchFamily="34" charset="0"/>
                <a:ea typeface="Bricolage Grotesque Semi Bold" pitchFamily="34" charset="-122"/>
                <a:cs typeface="Bricolage Grotesque Semi Bold" pitchFamily="34" charset="-120"/>
              </a:rPr>
              <a:t>INITIAL DISCOVERIES</a:t>
            </a:r>
            <a:endParaRPr lang="en-US" sz="2000" dirty="0"/>
          </a:p>
        </p:txBody>
      </p:sp>
      <p:sp>
        <p:nvSpPr>
          <p:cNvPr id="4" name="Text 1"/>
          <p:cNvSpPr/>
          <p:nvPr/>
        </p:nvSpPr>
        <p:spPr>
          <a:xfrm>
            <a:off x="717113" y="1183600"/>
            <a:ext cx="7709773" cy="1767364"/>
          </a:xfrm>
          <a:prstGeom prst="rect">
            <a:avLst/>
          </a:prstGeom>
          <a:noFill/>
          <a:ln/>
        </p:spPr>
        <p:txBody>
          <a:bodyPr wrap="square" lIns="0" tIns="0" rIns="0" bIns="0" rtlCol="0" anchor="t"/>
          <a:lstStyle/>
          <a:p>
            <a:pPr marL="0" indent="0" algn="ctr">
              <a:lnSpc>
                <a:spcPts val="6950"/>
              </a:lnSpc>
              <a:buNone/>
            </a:pPr>
            <a:r>
              <a:rPr lang="en-US" sz="5550" dirty="0">
                <a:solidFill>
                  <a:srgbClr val="2C2926"/>
                </a:solidFill>
                <a:latin typeface="Bricolage Grotesque Semi Bold" pitchFamily="34" charset="0"/>
                <a:ea typeface="Bricolage Grotesque Semi Bold" pitchFamily="34" charset="-122"/>
                <a:cs typeface="Bricolage Grotesque Semi Bold" pitchFamily="34" charset="-120"/>
              </a:rPr>
              <a:t>Unpacking Key Business Insights</a:t>
            </a:r>
            <a:endParaRPr lang="en-US" sz="5550" dirty="0"/>
          </a:p>
        </p:txBody>
      </p:sp>
      <p:sp>
        <p:nvSpPr>
          <p:cNvPr id="5" name="Text 2"/>
          <p:cNvSpPr/>
          <p:nvPr/>
        </p:nvSpPr>
        <p:spPr>
          <a:xfrm>
            <a:off x="717113" y="3463171"/>
            <a:ext cx="3604974" cy="768429"/>
          </a:xfrm>
          <a:prstGeom prst="rect">
            <a:avLst/>
          </a:prstGeom>
          <a:noFill/>
          <a:ln/>
        </p:spPr>
        <p:txBody>
          <a:bodyPr wrap="square" lIns="0" tIns="0" rIns="0" bIns="0" rtlCol="0" anchor="t"/>
          <a:lstStyle/>
          <a:p>
            <a:pPr marL="0" indent="0" algn="l">
              <a:lnSpc>
                <a:spcPts val="3000"/>
              </a:lnSpc>
              <a:buNone/>
            </a:pPr>
            <a:r>
              <a:rPr lang="en-US" sz="2400" dirty="0">
                <a:solidFill>
                  <a:srgbClr val="2C2926"/>
                </a:solidFill>
                <a:latin typeface="Bricolage Grotesque Semi Bold" pitchFamily="34" charset="0"/>
                <a:ea typeface="Bricolage Grotesque Semi Bold" pitchFamily="34" charset="-122"/>
                <a:cs typeface="Bricolage Grotesque Semi Bold" pitchFamily="34" charset="-120"/>
              </a:rPr>
              <a:t>Circulation Pressure Points</a:t>
            </a:r>
            <a:endParaRPr lang="en-US" sz="2400" dirty="0"/>
          </a:p>
        </p:txBody>
      </p:sp>
      <p:sp>
        <p:nvSpPr>
          <p:cNvPr id="6" name="Text 3"/>
          <p:cNvSpPr/>
          <p:nvPr/>
        </p:nvSpPr>
        <p:spPr>
          <a:xfrm>
            <a:off x="717113" y="4436507"/>
            <a:ext cx="3604974" cy="2950012"/>
          </a:xfrm>
          <a:prstGeom prst="rect">
            <a:avLst/>
          </a:prstGeom>
          <a:noFill/>
          <a:ln/>
        </p:spPr>
        <p:txBody>
          <a:bodyPr wrap="square" lIns="0" tIns="0" rIns="0" bIns="0" rtlCol="0" anchor="t"/>
          <a:lstStyle/>
          <a:p>
            <a:pPr marL="0" indent="0" algn="l">
              <a:lnSpc>
                <a:spcPts val="2550"/>
              </a:lnSpc>
              <a:buNone/>
            </a:pPr>
            <a:r>
              <a:rPr lang="en-US" sz="1600" dirty="0">
                <a:solidFill>
                  <a:srgbClr val="2C2926"/>
                </a:solidFill>
                <a:latin typeface="Inter" pitchFamily="34" charset="0"/>
                <a:ea typeface="Inter" pitchFamily="34" charset="-122"/>
                <a:cs typeface="Inter" pitchFamily="34" charset="-120"/>
              </a:rPr>
              <a:t>Identifying the largest month-over-month declines in print circulation is crucial for pinpointing markets under significant pressure. Our analysis reveals that </a:t>
            </a:r>
            <a:r>
              <a:rPr lang="en-US" sz="1600" dirty="0">
                <a:solidFill>
                  <a:srgbClr val="E7BF6A"/>
                </a:solidFill>
                <a:latin typeface="Inter" pitchFamily="34" charset="0"/>
                <a:ea typeface="Inter" pitchFamily="34" charset="-122"/>
                <a:cs typeface="Inter" pitchFamily="34" charset="-120"/>
              </a:rPr>
              <a:t>Varanasi</a:t>
            </a:r>
            <a:r>
              <a:rPr lang="en-US" sz="1600" dirty="0">
                <a:solidFill>
                  <a:srgbClr val="2C2926"/>
                </a:solidFill>
                <a:latin typeface="Inter" pitchFamily="34" charset="0"/>
                <a:ea typeface="Inter" pitchFamily="34" charset="-122"/>
                <a:cs typeface="Inter" pitchFamily="34" charset="-120"/>
              </a:rPr>
              <a:t> and </a:t>
            </a:r>
            <a:r>
              <a:rPr lang="en-US" sz="1600" dirty="0">
                <a:solidFill>
                  <a:srgbClr val="E7BF6A"/>
                </a:solidFill>
                <a:latin typeface="Inter" pitchFamily="34" charset="0"/>
                <a:ea typeface="Inter" pitchFamily="34" charset="-122"/>
                <a:cs typeface="Inter" pitchFamily="34" charset="-120"/>
              </a:rPr>
              <a:t>Jaipur</a:t>
            </a:r>
            <a:r>
              <a:rPr lang="en-US" sz="1600" dirty="0">
                <a:solidFill>
                  <a:srgbClr val="2C2926"/>
                </a:solidFill>
                <a:latin typeface="Inter" pitchFamily="34" charset="0"/>
                <a:ea typeface="Inter" pitchFamily="34" charset="-122"/>
                <a:cs typeface="Inter" pitchFamily="34" charset="-120"/>
              </a:rPr>
              <a:t> experienced the most significant single-month drops, highlighting an urgent need for digital intervention in these regions.</a:t>
            </a:r>
            <a:endParaRPr lang="en-US" sz="1600" dirty="0"/>
          </a:p>
        </p:txBody>
      </p:sp>
      <p:sp>
        <p:nvSpPr>
          <p:cNvPr id="7" name="Text 4"/>
          <p:cNvSpPr/>
          <p:nvPr/>
        </p:nvSpPr>
        <p:spPr>
          <a:xfrm>
            <a:off x="4829532" y="3463171"/>
            <a:ext cx="3604974" cy="768429"/>
          </a:xfrm>
          <a:prstGeom prst="rect">
            <a:avLst/>
          </a:prstGeom>
          <a:noFill/>
          <a:ln/>
        </p:spPr>
        <p:txBody>
          <a:bodyPr wrap="square" lIns="0" tIns="0" rIns="0" bIns="0" rtlCol="0" anchor="t"/>
          <a:lstStyle/>
          <a:p>
            <a:pPr marL="0" indent="0" algn="l">
              <a:lnSpc>
                <a:spcPts val="3000"/>
              </a:lnSpc>
              <a:buNone/>
            </a:pPr>
            <a:r>
              <a:rPr lang="en-US" sz="2400" dirty="0">
                <a:solidFill>
                  <a:srgbClr val="2C2926"/>
                </a:solidFill>
                <a:latin typeface="Bricolage Grotesque Semi Bold" pitchFamily="34" charset="0"/>
                <a:ea typeface="Bricolage Grotesque Semi Bold" pitchFamily="34" charset="-122"/>
                <a:cs typeface="Bricolage Grotesque Semi Bold" pitchFamily="34" charset="-120"/>
              </a:rPr>
              <a:t>Evolving Ad Revenue Landscape</a:t>
            </a:r>
            <a:endParaRPr lang="en-US" sz="2400" dirty="0"/>
          </a:p>
        </p:txBody>
      </p:sp>
      <p:sp>
        <p:nvSpPr>
          <p:cNvPr id="8" name="Text 5"/>
          <p:cNvSpPr/>
          <p:nvPr/>
        </p:nvSpPr>
        <p:spPr>
          <a:xfrm>
            <a:off x="4829532" y="4436507"/>
            <a:ext cx="3604974" cy="2950012"/>
          </a:xfrm>
          <a:prstGeom prst="rect">
            <a:avLst/>
          </a:prstGeom>
          <a:noFill/>
          <a:ln/>
        </p:spPr>
        <p:txBody>
          <a:bodyPr wrap="square" lIns="0" tIns="0" rIns="0" bIns="0" rtlCol="0" anchor="t"/>
          <a:lstStyle/>
          <a:p>
            <a:pPr marL="0" indent="0" algn="l">
              <a:lnSpc>
                <a:spcPts val="2550"/>
              </a:lnSpc>
              <a:buNone/>
            </a:pPr>
            <a:r>
              <a:rPr lang="en-US" sz="1600" dirty="0">
                <a:solidFill>
                  <a:srgbClr val="2C2926"/>
                </a:solidFill>
                <a:latin typeface="Inter" pitchFamily="34" charset="0"/>
                <a:ea typeface="Inter" pitchFamily="34" charset="-122"/>
                <a:cs typeface="Inter" pitchFamily="34" charset="-120"/>
              </a:rPr>
              <a:t>Our ad revenue analysis shows a clear market shift. While </a:t>
            </a:r>
            <a:r>
              <a:rPr lang="en-US" sz="1600" dirty="0">
                <a:solidFill>
                  <a:srgbClr val="E7BF6A"/>
                </a:solidFill>
                <a:latin typeface="Inter" pitchFamily="34" charset="0"/>
                <a:ea typeface="Inter" pitchFamily="34" charset="-122"/>
                <a:cs typeface="Inter" pitchFamily="34" charset="-120"/>
              </a:rPr>
              <a:t>Government</a:t>
            </a:r>
            <a:r>
              <a:rPr lang="en-US" sz="1600" dirty="0">
                <a:solidFill>
                  <a:srgbClr val="2C2926"/>
                </a:solidFill>
                <a:latin typeface="Inter" pitchFamily="34" charset="0"/>
                <a:ea typeface="Inter" pitchFamily="34" charset="-122"/>
                <a:cs typeface="Inter" pitchFamily="34" charset="-120"/>
              </a:rPr>
              <a:t> advertisements were dominant from 2019-2020, </a:t>
            </a:r>
            <a:r>
              <a:rPr lang="en-US" sz="1600" dirty="0">
                <a:solidFill>
                  <a:srgbClr val="E7BF6A"/>
                </a:solidFill>
                <a:latin typeface="Inter" pitchFamily="34" charset="0"/>
                <a:ea typeface="Inter" pitchFamily="34" charset="-122"/>
                <a:cs typeface="Inter" pitchFamily="34" charset="-120"/>
              </a:rPr>
              <a:t>Real Estate</a:t>
            </a:r>
            <a:r>
              <a:rPr lang="en-US" sz="1600" dirty="0">
                <a:solidFill>
                  <a:srgbClr val="2C2926"/>
                </a:solidFill>
                <a:latin typeface="Inter" pitchFamily="34" charset="0"/>
                <a:ea typeface="Inter" pitchFamily="34" charset="-122"/>
                <a:cs typeface="Inter" pitchFamily="34" charset="-120"/>
              </a:rPr>
              <a:t> has emerged as the top contributor since 2021. This shift indicates a resilient and growing sector, offering new avenues for targeted digital advertising strategies.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67558" y="367308"/>
            <a:ext cx="1883807" cy="208717"/>
          </a:xfrm>
          <a:prstGeom prst="rect">
            <a:avLst/>
          </a:prstGeom>
          <a:noFill/>
          <a:ln/>
        </p:spPr>
        <p:txBody>
          <a:bodyPr wrap="none" lIns="0" tIns="0" rIns="0" bIns="0" rtlCol="0" anchor="t"/>
          <a:lstStyle/>
          <a:p>
            <a:pPr marL="0" indent="0" algn="l">
              <a:lnSpc>
                <a:spcPts val="1600"/>
              </a:lnSpc>
              <a:buNone/>
            </a:pPr>
            <a:r>
              <a:rPr lang="en-US" sz="1300" dirty="0">
                <a:solidFill>
                  <a:srgbClr val="2C2926"/>
                </a:solidFill>
                <a:latin typeface="Bricolage Grotesque Semi Bold" pitchFamily="34" charset="0"/>
                <a:ea typeface="Bricolage Grotesque Semi Bold" pitchFamily="34" charset="-122"/>
                <a:cs typeface="Bricolage Grotesque Semi Bold" pitchFamily="34" charset="-120"/>
              </a:rPr>
              <a:t>VISUALIZING THE SHIFT</a:t>
            </a:r>
            <a:endParaRPr lang="en-US" sz="1300" dirty="0"/>
          </a:p>
        </p:txBody>
      </p:sp>
      <p:sp>
        <p:nvSpPr>
          <p:cNvPr id="3" name="Text 1"/>
          <p:cNvSpPr/>
          <p:nvPr/>
        </p:nvSpPr>
        <p:spPr>
          <a:xfrm>
            <a:off x="2547342" y="709613"/>
            <a:ext cx="9535716" cy="576024"/>
          </a:xfrm>
          <a:prstGeom prst="rect">
            <a:avLst/>
          </a:prstGeom>
          <a:noFill/>
          <a:ln/>
        </p:spPr>
        <p:txBody>
          <a:bodyPr wrap="none" lIns="0" tIns="0" rIns="0" bIns="0" rtlCol="0" anchor="t"/>
          <a:lstStyle/>
          <a:p>
            <a:pPr marL="0" indent="0" algn="ctr">
              <a:lnSpc>
                <a:spcPts val="4500"/>
              </a:lnSpc>
              <a:buNone/>
            </a:pPr>
            <a:r>
              <a:rPr lang="en-US" sz="3600" dirty="0">
                <a:solidFill>
                  <a:srgbClr val="2C2926"/>
                </a:solidFill>
                <a:latin typeface="Bricolage Grotesque Semi Bold" pitchFamily="34" charset="0"/>
                <a:ea typeface="Bricolage Grotesque Semi Bold" pitchFamily="34" charset="-122"/>
                <a:cs typeface="Bricolage Grotesque Semi Bold" pitchFamily="34" charset="-120"/>
              </a:rPr>
              <a:t>National Print Circulation in Steady Decline</a:t>
            </a:r>
            <a:endParaRPr lang="en-US" sz="3600" dirty="0"/>
          </a:p>
        </p:txBody>
      </p:sp>
      <p:sp>
        <p:nvSpPr>
          <p:cNvPr id="4" name="Text 2"/>
          <p:cNvSpPr/>
          <p:nvPr/>
        </p:nvSpPr>
        <p:spPr>
          <a:xfrm>
            <a:off x="467558" y="1486019"/>
            <a:ext cx="13695283" cy="427434"/>
          </a:xfrm>
          <a:prstGeom prst="rect">
            <a:avLst/>
          </a:prstGeom>
          <a:noFill/>
          <a:ln/>
        </p:spPr>
        <p:txBody>
          <a:bodyPr wrap="square" lIns="0" tIns="0" rIns="0" bIns="0" rtlCol="0" anchor="t"/>
          <a:lstStyle/>
          <a:p>
            <a:pPr marL="0" indent="0" algn="l">
              <a:lnSpc>
                <a:spcPts val="1650"/>
              </a:lnSpc>
              <a:buNone/>
            </a:pPr>
            <a:r>
              <a:rPr lang="en-US" sz="1050" dirty="0">
                <a:solidFill>
                  <a:srgbClr val="2C2926"/>
                </a:solidFill>
                <a:latin typeface="Inter" pitchFamily="34" charset="0"/>
                <a:ea typeface="Inter" pitchFamily="34" charset="-122"/>
                <a:cs typeface="Inter" pitchFamily="34" charset="-120"/>
              </a:rPr>
              <a:t>The data reinforces a consistent trend: national print circulation has been on a continuous downward trajectory from 2019 to 2024. This steady decline underscores the urgency and necessity of a robust digital transformation strategy to secure our future.</a:t>
            </a:r>
            <a:endParaRPr lang="en-US" sz="1050" dirty="0"/>
          </a:p>
        </p:txBody>
      </p:sp>
      <p:pic>
        <p:nvPicPr>
          <p:cNvPr id="7" name="Picture 6">
            <a:extLst>
              <a:ext uri="{FF2B5EF4-FFF2-40B4-BE49-F238E27FC236}">
                <a16:creationId xmlns:a16="http://schemas.microsoft.com/office/drawing/2014/main" id="{2A325183-F85A-CC25-54A8-5D893BF0DFF3}"/>
              </a:ext>
            </a:extLst>
          </p:cNvPr>
          <p:cNvPicPr>
            <a:picLocks noChangeAspect="1"/>
          </p:cNvPicPr>
          <p:nvPr/>
        </p:nvPicPr>
        <p:blipFill>
          <a:blip r:embed="rId3"/>
          <a:stretch>
            <a:fillRect/>
          </a:stretch>
        </p:blipFill>
        <p:spPr>
          <a:xfrm>
            <a:off x="72597" y="2113835"/>
            <a:ext cx="14485204" cy="59951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26363" y="335042"/>
            <a:ext cx="1522928" cy="190262"/>
          </a:xfrm>
          <a:prstGeom prst="rect">
            <a:avLst/>
          </a:prstGeom>
          <a:noFill/>
          <a:ln/>
        </p:spPr>
        <p:txBody>
          <a:bodyPr wrap="none" lIns="0" tIns="0" rIns="0" bIns="0" rtlCol="0" anchor="t"/>
          <a:lstStyle/>
          <a:p>
            <a:pPr marL="0" indent="0" algn="l">
              <a:lnSpc>
                <a:spcPts val="1450"/>
              </a:lnSpc>
              <a:buNone/>
            </a:pPr>
            <a:r>
              <a:rPr lang="en-US" sz="1150" dirty="0">
                <a:solidFill>
                  <a:srgbClr val="2C2926"/>
                </a:solidFill>
                <a:latin typeface="Bricolage Grotesque Semi Bold" pitchFamily="34" charset="0"/>
                <a:ea typeface="Bricolage Grotesque Semi Bold" pitchFamily="34" charset="-122"/>
                <a:cs typeface="Bricolage Grotesque Semi Bold" pitchFamily="34" charset="-120"/>
              </a:rPr>
              <a:t>REVENUE DRIVERS</a:t>
            </a:r>
            <a:endParaRPr lang="en-US" sz="1150" dirty="0"/>
          </a:p>
        </p:txBody>
      </p:sp>
      <p:sp>
        <p:nvSpPr>
          <p:cNvPr id="3" name="Text 1"/>
          <p:cNvSpPr/>
          <p:nvPr/>
        </p:nvSpPr>
        <p:spPr>
          <a:xfrm>
            <a:off x="2049304" y="647105"/>
            <a:ext cx="10531673" cy="525304"/>
          </a:xfrm>
          <a:prstGeom prst="rect">
            <a:avLst/>
          </a:prstGeom>
          <a:noFill/>
          <a:ln/>
        </p:spPr>
        <p:txBody>
          <a:bodyPr wrap="none" lIns="0" tIns="0" rIns="0" bIns="0" rtlCol="0" anchor="t"/>
          <a:lstStyle/>
          <a:p>
            <a:pPr marL="0" indent="0" algn="ctr">
              <a:lnSpc>
                <a:spcPts val="4100"/>
              </a:lnSpc>
              <a:buNone/>
            </a:pPr>
            <a:r>
              <a:rPr lang="en-US" sz="3300" dirty="0">
                <a:solidFill>
                  <a:srgbClr val="2C2926"/>
                </a:solidFill>
                <a:latin typeface="Bricolage Grotesque Semi Bold" pitchFamily="34" charset="0"/>
                <a:ea typeface="Bricolage Grotesque Semi Bold" pitchFamily="34" charset="-122"/>
                <a:cs typeface="Bricolage Grotesque Semi Bold" pitchFamily="34" charset="-120"/>
              </a:rPr>
              <a:t>Real Estate and Government Ads Dominate Revenue</a:t>
            </a:r>
            <a:endParaRPr lang="en-US" sz="3300" dirty="0"/>
          </a:p>
        </p:txBody>
      </p:sp>
      <p:sp>
        <p:nvSpPr>
          <p:cNvPr id="4" name="Text 2"/>
          <p:cNvSpPr/>
          <p:nvPr/>
        </p:nvSpPr>
        <p:spPr>
          <a:xfrm>
            <a:off x="426363" y="1355050"/>
            <a:ext cx="13777674" cy="525304"/>
          </a:xfrm>
          <a:prstGeom prst="rect">
            <a:avLst/>
          </a:prstGeom>
          <a:noFill/>
          <a:ln/>
        </p:spPr>
        <p:txBody>
          <a:bodyPr wrap="square" lIns="0" tIns="0" rIns="0" bIns="0" rtlCol="0" anchor="t"/>
          <a:lstStyle/>
          <a:p>
            <a:pPr marL="0" indent="0" algn="l">
              <a:lnSpc>
                <a:spcPts val="1500"/>
              </a:lnSpc>
              <a:buNone/>
            </a:pPr>
            <a:r>
              <a:rPr lang="en-US" sz="1600" dirty="0">
                <a:solidFill>
                  <a:srgbClr val="2C2926"/>
                </a:solidFill>
                <a:latin typeface="Inter" pitchFamily="34" charset="0"/>
                <a:ea typeface="Inter" pitchFamily="34" charset="-122"/>
                <a:cs typeface="Inter" pitchFamily="34" charset="-120"/>
              </a:rPr>
              <a:t>Our advertising revenue is heavily reliant on two key sectors: Real Estate and Government. These categories consistently represent our largest sources of advertising income, making them critical pillars of our financial health. Understanding and nurturing these relationships, especially in the digital space, is paramount.</a:t>
            </a:r>
            <a:endParaRPr lang="en-US" sz="1600" dirty="0"/>
          </a:p>
        </p:txBody>
      </p:sp>
      <p:pic>
        <p:nvPicPr>
          <p:cNvPr id="7" name="Picture 6">
            <a:extLst>
              <a:ext uri="{FF2B5EF4-FFF2-40B4-BE49-F238E27FC236}">
                <a16:creationId xmlns:a16="http://schemas.microsoft.com/office/drawing/2014/main" id="{BA714686-EB19-143A-8FD0-0352F2CF2558}"/>
              </a:ext>
            </a:extLst>
          </p:cNvPr>
          <p:cNvPicPr>
            <a:picLocks noChangeAspect="1"/>
          </p:cNvPicPr>
          <p:nvPr/>
        </p:nvPicPr>
        <p:blipFill>
          <a:blip r:embed="rId3"/>
          <a:stretch>
            <a:fillRect/>
          </a:stretch>
        </p:blipFill>
        <p:spPr>
          <a:xfrm>
            <a:off x="211015" y="2002155"/>
            <a:ext cx="14419385" cy="618258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049566" y="571381"/>
            <a:ext cx="2206347" cy="251341"/>
          </a:xfrm>
          <a:prstGeom prst="rect">
            <a:avLst/>
          </a:prstGeom>
          <a:noFill/>
          <a:ln/>
        </p:spPr>
        <p:txBody>
          <a:bodyPr wrap="none" lIns="0" tIns="0" rIns="0" bIns="0" rtlCol="0" anchor="t"/>
          <a:lstStyle/>
          <a:p>
            <a:pPr marL="0" indent="0" algn="l">
              <a:lnSpc>
                <a:spcPts val="1950"/>
              </a:lnSpc>
              <a:buNone/>
            </a:pPr>
            <a:r>
              <a:rPr lang="en-US" sz="1550" dirty="0">
                <a:solidFill>
                  <a:srgbClr val="2C2926"/>
                </a:solidFill>
                <a:latin typeface="Bricolage Grotesque Semi Bold" pitchFamily="34" charset="0"/>
                <a:ea typeface="Bricolage Grotesque Semi Bold" pitchFamily="34" charset="-122"/>
                <a:cs typeface="Bricolage Grotesque Semi Bold" pitchFamily="34" charset="-120"/>
              </a:rPr>
              <a:t>ADVANCED ANALYTICS</a:t>
            </a:r>
            <a:endParaRPr lang="en-US" sz="1550" dirty="0"/>
          </a:p>
        </p:txBody>
      </p:sp>
      <p:sp>
        <p:nvSpPr>
          <p:cNvPr id="4" name="Text 1"/>
          <p:cNvSpPr/>
          <p:nvPr/>
        </p:nvSpPr>
        <p:spPr>
          <a:xfrm>
            <a:off x="6049566" y="983575"/>
            <a:ext cx="8017669" cy="2081689"/>
          </a:xfrm>
          <a:prstGeom prst="rect">
            <a:avLst/>
          </a:prstGeom>
          <a:noFill/>
          <a:ln/>
        </p:spPr>
        <p:txBody>
          <a:bodyPr wrap="square" lIns="0" tIns="0" rIns="0" bIns="0" rtlCol="0" anchor="t"/>
          <a:lstStyle/>
          <a:p>
            <a:pPr marL="0" indent="0" algn="ctr">
              <a:lnSpc>
                <a:spcPts val="5450"/>
              </a:lnSpc>
              <a:buNone/>
            </a:pPr>
            <a:r>
              <a:rPr lang="en-US" sz="4350" dirty="0">
                <a:solidFill>
                  <a:srgbClr val="2C2926"/>
                </a:solidFill>
                <a:latin typeface="Bricolage Grotesque Semi Bold" pitchFamily="34" charset="0"/>
                <a:ea typeface="Bricolage Grotesque Semi Bold" pitchFamily="34" charset="-122"/>
                <a:cs typeface="Bricolage Grotesque Semi Bold" pitchFamily="34" charset="-120"/>
              </a:rPr>
              <a:t>Segmenting Cities by Digital Readiness with Machine Learning</a:t>
            </a:r>
            <a:endParaRPr lang="en-US" sz="4350" dirty="0"/>
          </a:p>
        </p:txBody>
      </p:sp>
      <p:sp>
        <p:nvSpPr>
          <p:cNvPr id="5" name="Text 2"/>
          <p:cNvSpPr/>
          <p:nvPr/>
        </p:nvSpPr>
        <p:spPr>
          <a:xfrm>
            <a:off x="6049566" y="3306604"/>
            <a:ext cx="8017669" cy="772597"/>
          </a:xfrm>
          <a:prstGeom prst="rect">
            <a:avLst/>
          </a:prstGeom>
          <a:noFill/>
          <a:ln/>
        </p:spPr>
        <p:txBody>
          <a:bodyPr wrap="square" lIns="0" tIns="0" rIns="0" bIns="0" rtlCol="0" anchor="t"/>
          <a:lstStyle/>
          <a:p>
            <a:pPr marL="0" indent="0" algn="l">
              <a:lnSpc>
                <a:spcPts val="2000"/>
              </a:lnSpc>
              <a:buNone/>
            </a:pPr>
            <a:r>
              <a:rPr lang="en-US" sz="1250" dirty="0">
                <a:solidFill>
                  <a:srgbClr val="2C2926"/>
                </a:solidFill>
                <a:latin typeface="Inter" pitchFamily="34" charset="0"/>
                <a:ea typeface="Inter" pitchFamily="34" charset="-122"/>
                <a:cs typeface="Inter" pitchFamily="34" charset="-120"/>
              </a:rPr>
              <a:t>Utilizing K-Means clustering, we've successfully segmented our operating cities into three distinct tiers based on their internet and smartphone penetration. This granular segmentation provides a powerful framework for developing targeted digital strategies tailored to each city's unique digital landscape.</a:t>
            </a:r>
            <a:endParaRPr lang="en-US" sz="1250" dirty="0"/>
          </a:p>
        </p:txBody>
      </p:sp>
      <p:sp>
        <p:nvSpPr>
          <p:cNvPr id="6" name="Shape 3"/>
          <p:cNvSpPr/>
          <p:nvPr/>
        </p:nvSpPr>
        <p:spPr>
          <a:xfrm>
            <a:off x="6049566" y="4260175"/>
            <a:ext cx="361950" cy="361950"/>
          </a:xfrm>
          <a:prstGeom prst="roundRect">
            <a:avLst>
              <a:gd name="adj" fmla="val 18672"/>
            </a:avLst>
          </a:prstGeom>
          <a:solidFill>
            <a:srgbClr val="FFFFFF"/>
          </a:solidFill>
          <a:ln w="7620">
            <a:solidFill>
              <a:srgbClr val="F8ECD3"/>
            </a:solidFill>
            <a:prstDash val="solid"/>
          </a:ln>
        </p:spPr>
      </p:sp>
      <p:pic>
        <p:nvPicPr>
          <p:cNvPr id="7" name="Image 1" descr="preencoded.png"/>
          <p:cNvPicPr>
            <a:picLocks noChangeAspect="1"/>
          </p:cNvPicPr>
          <p:nvPr/>
        </p:nvPicPr>
        <p:blipFill>
          <a:blip r:embed="rId4"/>
          <a:stretch>
            <a:fillRect/>
          </a:stretch>
        </p:blipFill>
        <p:spPr>
          <a:xfrm>
            <a:off x="6109871" y="4290298"/>
            <a:ext cx="241340" cy="301704"/>
          </a:xfrm>
          <a:prstGeom prst="rect">
            <a:avLst/>
          </a:prstGeom>
        </p:spPr>
      </p:pic>
      <p:sp>
        <p:nvSpPr>
          <p:cNvPr id="8" name="Text 4"/>
          <p:cNvSpPr/>
          <p:nvPr/>
        </p:nvSpPr>
        <p:spPr>
          <a:xfrm>
            <a:off x="6572369" y="4315420"/>
            <a:ext cx="2146697" cy="251341"/>
          </a:xfrm>
          <a:prstGeom prst="rect">
            <a:avLst/>
          </a:prstGeom>
          <a:noFill/>
          <a:ln/>
        </p:spPr>
        <p:txBody>
          <a:bodyPr wrap="none" lIns="0" tIns="0" rIns="0" bIns="0" rtlCol="0" anchor="t"/>
          <a:lstStyle/>
          <a:p>
            <a:pPr marL="0" indent="0" algn="l">
              <a:lnSpc>
                <a:spcPts val="1950"/>
              </a:lnSpc>
              <a:buNone/>
            </a:pPr>
            <a:r>
              <a:rPr lang="en-US" sz="1550" dirty="0">
                <a:solidFill>
                  <a:srgbClr val="2C2926"/>
                </a:solidFill>
                <a:latin typeface="Bricolage Grotesque Semi Bold" pitchFamily="34" charset="0"/>
                <a:ea typeface="Bricolage Grotesque Semi Bold" pitchFamily="34" charset="-122"/>
                <a:cs typeface="Bricolage Grotesque Semi Bold" pitchFamily="34" charset="-120"/>
              </a:rPr>
              <a:t>Tier 1 (High Readiness)</a:t>
            </a:r>
            <a:endParaRPr lang="en-US" sz="1550" dirty="0"/>
          </a:p>
        </p:txBody>
      </p:sp>
      <p:sp>
        <p:nvSpPr>
          <p:cNvPr id="9" name="Text 5"/>
          <p:cNvSpPr/>
          <p:nvPr/>
        </p:nvSpPr>
        <p:spPr>
          <a:xfrm>
            <a:off x="6572369" y="4663202"/>
            <a:ext cx="7494865" cy="515064"/>
          </a:xfrm>
          <a:prstGeom prst="rect">
            <a:avLst/>
          </a:prstGeom>
          <a:noFill/>
          <a:ln/>
        </p:spPr>
        <p:txBody>
          <a:bodyPr wrap="square" lIns="0" tIns="0" rIns="0" bIns="0" rtlCol="0" anchor="t"/>
          <a:lstStyle/>
          <a:p>
            <a:pPr marL="0" indent="0" algn="l">
              <a:lnSpc>
                <a:spcPts val="2000"/>
              </a:lnSpc>
              <a:buNone/>
            </a:pPr>
            <a:r>
              <a:rPr lang="en-US" sz="1250" dirty="0">
                <a:solidFill>
                  <a:srgbClr val="E7BF6A"/>
                </a:solidFill>
                <a:latin typeface="Inter" pitchFamily="34" charset="0"/>
                <a:ea typeface="Inter" pitchFamily="34" charset="-122"/>
                <a:cs typeface="Inter" pitchFamily="34" charset="-120"/>
              </a:rPr>
              <a:t>Ahmedabad, Kanpur, Varanasi</a:t>
            </a:r>
            <a:r>
              <a:rPr lang="en-US" sz="1250" dirty="0">
                <a:solidFill>
                  <a:srgbClr val="2C2926"/>
                </a:solidFill>
                <a:latin typeface="Inter" pitchFamily="34" charset="0"/>
                <a:ea typeface="Inter" pitchFamily="34" charset="-122"/>
                <a:cs typeface="Inter" pitchFamily="34" charset="-120"/>
              </a:rPr>
              <a:t> Ideal for aggressive digital expansion.</a:t>
            </a:r>
            <a:endParaRPr lang="en-US" sz="1250" dirty="0"/>
          </a:p>
        </p:txBody>
      </p:sp>
      <p:sp>
        <p:nvSpPr>
          <p:cNvPr id="10" name="Shape 6"/>
          <p:cNvSpPr/>
          <p:nvPr/>
        </p:nvSpPr>
        <p:spPr>
          <a:xfrm>
            <a:off x="6049566" y="5500092"/>
            <a:ext cx="361950" cy="361950"/>
          </a:xfrm>
          <a:prstGeom prst="roundRect">
            <a:avLst>
              <a:gd name="adj" fmla="val 18672"/>
            </a:avLst>
          </a:prstGeom>
          <a:solidFill>
            <a:srgbClr val="FFFFFF"/>
          </a:solidFill>
          <a:ln w="7620">
            <a:solidFill>
              <a:srgbClr val="F8ECD3"/>
            </a:solidFill>
            <a:prstDash val="solid"/>
          </a:ln>
        </p:spPr>
      </p:sp>
      <p:pic>
        <p:nvPicPr>
          <p:cNvPr id="11" name="Image 2" descr="preencoded.png"/>
          <p:cNvPicPr>
            <a:picLocks noChangeAspect="1"/>
          </p:cNvPicPr>
          <p:nvPr/>
        </p:nvPicPr>
        <p:blipFill>
          <a:blip r:embed="rId5"/>
          <a:stretch>
            <a:fillRect/>
          </a:stretch>
        </p:blipFill>
        <p:spPr>
          <a:xfrm>
            <a:off x="6109871" y="5530215"/>
            <a:ext cx="241340" cy="301704"/>
          </a:xfrm>
          <a:prstGeom prst="rect">
            <a:avLst/>
          </a:prstGeom>
        </p:spPr>
      </p:pic>
      <p:sp>
        <p:nvSpPr>
          <p:cNvPr id="12" name="Text 7"/>
          <p:cNvSpPr/>
          <p:nvPr/>
        </p:nvSpPr>
        <p:spPr>
          <a:xfrm>
            <a:off x="6572369" y="5555337"/>
            <a:ext cx="2549485" cy="251341"/>
          </a:xfrm>
          <a:prstGeom prst="rect">
            <a:avLst/>
          </a:prstGeom>
          <a:noFill/>
          <a:ln/>
        </p:spPr>
        <p:txBody>
          <a:bodyPr wrap="none" lIns="0" tIns="0" rIns="0" bIns="0" rtlCol="0" anchor="t"/>
          <a:lstStyle/>
          <a:p>
            <a:pPr marL="0" indent="0" algn="l">
              <a:lnSpc>
                <a:spcPts val="1950"/>
              </a:lnSpc>
              <a:buNone/>
            </a:pPr>
            <a:r>
              <a:rPr lang="en-US" sz="1550" dirty="0">
                <a:solidFill>
                  <a:srgbClr val="2C2926"/>
                </a:solidFill>
                <a:latin typeface="Bricolage Grotesque Semi Bold" pitchFamily="34" charset="0"/>
                <a:ea typeface="Bricolage Grotesque Semi Bold" pitchFamily="34" charset="-122"/>
                <a:cs typeface="Bricolage Grotesque Semi Bold" pitchFamily="34" charset="-120"/>
              </a:rPr>
              <a:t>Tier 2 (Medium Readiness)</a:t>
            </a:r>
            <a:endParaRPr lang="en-US" sz="1550" dirty="0"/>
          </a:p>
        </p:txBody>
      </p:sp>
      <p:sp>
        <p:nvSpPr>
          <p:cNvPr id="13" name="Text 8"/>
          <p:cNvSpPr/>
          <p:nvPr/>
        </p:nvSpPr>
        <p:spPr>
          <a:xfrm>
            <a:off x="6572369" y="5903119"/>
            <a:ext cx="7494865" cy="515064"/>
          </a:xfrm>
          <a:prstGeom prst="rect">
            <a:avLst/>
          </a:prstGeom>
          <a:noFill/>
          <a:ln/>
        </p:spPr>
        <p:txBody>
          <a:bodyPr wrap="square" lIns="0" tIns="0" rIns="0" bIns="0" rtlCol="0" anchor="t"/>
          <a:lstStyle/>
          <a:p>
            <a:pPr marL="0" indent="0" algn="l">
              <a:lnSpc>
                <a:spcPts val="2000"/>
              </a:lnSpc>
              <a:buNone/>
            </a:pPr>
            <a:r>
              <a:rPr lang="en-US" sz="1250" dirty="0">
                <a:solidFill>
                  <a:srgbClr val="E7BF6A"/>
                </a:solidFill>
                <a:latin typeface="Inter" pitchFamily="34" charset="0"/>
                <a:ea typeface="Inter" pitchFamily="34" charset="-122"/>
                <a:cs typeface="Inter" pitchFamily="34" charset="-120"/>
              </a:rPr>
              <a:t>Delhi, Mumbai</a:t>
            </a:r>
            <a:r>
              <a:rPr lang="en-US" sz="1250" dirty="0">
                <a:solidFill>
                  <a:srgbClr val="2C2926"/>
                </a:solidFill>
                <a:latin typeface="Inter" pitchFamily="34" charset="0"/>
                <a:ea typeface="Inter" pitchFamily="34" charset="-122"/>
                <a:cs typeface="Inter" pitchFamily="34" charset="-120"/>
              </a:rPr>
              <a:t> Ripe for focused digital investment and growth.</a:t>
            </a:r>
            <a:endParaRPr lang="en-US" sz="1250" dirty="0"/>
          </a:p>
        </p:txBody>
      </p:sp>
      <p:sp>
        <p:nvSpPr>
          <p:cNvPr id="14" name="Shape 9"/>
          <p:cNvSpPr/>
          <p:nvPr/>
        </p:nvSpPr>
        <p:spPr>
          <a:xfrm>
            <a:off x="6049566" y="6740009"/>
            <a:ext cx="361950" cy="361950"/>
          </a:xfrm>
          <a:prstGeom prst="roundRect">
            <a:avLst>
              <a:gd name="adj" fmla="val 18672"/>
            </a:avLst>
          </a:prstGeom>
          <a:solidFill>
            <a:srgbClr val="FFFFFF"/>
          </a:solidFill>
          <a:ln w="7620">
            <a:solidFill>
              <a:srgbClr val="F8ECD3"/>
            </a:solidFill>
            <a:prstDash val="solid"/>
          </a:ln>
        </p:spPr>
      </p:sp>
      <p:pic>
        <p:nvPicPr>
          <p:cNvPr id="15" name="Image 3" descr="preencoded.png"/>
          <p:cNvPicPr>
            <a:picLocks noChangeAspect="1"/>
          </p:cNvPicPr>
          <p:nvPr/>
        </p:nvPicPr>
        <p:blipFill>
          <a:blip r:embed="rId6"/>
          <a:stretch>
            <a:fillRect/>
          </a:stretch>
        </p:blipFill>
        <p:spPr>
          <a:xfrm>
            <a:off x="6109871" y="6770132"/>
            <a:ext cx="241340" cy="301704"/>
          </a:xfrm>
          <a:prstGeom prst="rect">
            <a:avLst/>
          </a:prstGeom>
        </p:spPr>
      </p:pic>
      <p:sp>
        <p:nvSpPr>
          <p:cNvPr id="16" name="Text 10"/>
          <p:cNvSpPr/>
          <p:nvPr/>
        </p:nvSpPr>
        <p:spPr>
          <a:xfrm>
            <a:off x="6572369" y="6795254"/>
            <a:ext cx="2150507" cy="251341"/>
          </a:xfrm>
          <a:prstGeom prst="rect">
            <a:avLst/>
          </a:prstGeom>
          <a:noFill/>
          <a:ln/>
        </p:spPr>
        <p:txBody>
          <a:bodyPr wrap="none" lIns="0" tIns="0" rIns="0" bIns="0" rtlCol="0" anchor="t"/>
          <a:lstStyle/>
          <a:p>
            <a:pPr marL="0" indent="0" algn="l">
              <a:lnSpc>
                <a:spcPts val="1950"/>
              </a:lnSpc>
              <a:buNone/>
            </a:pPr>
            <a:r>
              <a:rPr lang="en-US" sz="1550" dirty="0">
                <a:solidFill>
                  <a:srgbClr val="2C2926"/>
                </a:solidFill>
                <a:latin typeface="Bricolage Grotesque Semi Bold" pitchFamily="34" charset="0"/>
                <a:ea typeface="Bricolage Grotesque Semi Bold" pitchFamily="34" charset="-122"/>
                <a:cs typeface="Bricolage Grotesque Semi Bold" pitchFamily="34" charset="-120"/>
              </a:rPr>
              <a:t>Tier 3 (Low Readiness)</a:t>
            </a:r>
            <a:endParaRPr lang="en-US" sz="1550" dirty="0"/>
          </a:p>
        </p:txBody>
      </p:sp>
      <p:sp>
        <p:nvSpPr>
          <p:cNvPr id="17" name="Text 11"/>
          <p:cNvSpPr/>
          <p:nvPr/>
        </p:nvSpPr>
        <p:spPr>
          <a:xfrm>
            <a:off x="6572369" y="7143036"/>
            <a:ext cx="7494865" cy="515064"/>
          </a:xfrm>
          <a:prstGeom prst="rect">
            <a:avLst/>
          </a:prstGeom>
          <a:noFill/>
          <a:ln/>
        </p:spPr>
        <p:txBody>
          <a:bodyPr wrap="square" lIns="0" tIns="0" rIns="0" bIns="0" rtlCol="0" anchor="t"/>
          <a:lstStyle/>
          <a:p>
            <a:pPr marL="0" indent="0" algn="l">
              <a:lnSpc>
                <a:spcPts val="2000"/>
              </a:lnSpc>
              <a:buNone/>
            </a:pPr>
            <a:r>
              <a:rPr lang="en-US" sz="1250" dirty="0">
                <a:solidFill>
                  <a:srgbClr val="E7BF6A"/>
                </a:solidFill>
                <a:latin typeface="Inter" pitchFamily="34" charset="0"/>
                <a:ea typeface="Inter" pitchFamily="34" charset="-122"/>
                <a:cs typeface="Inter" pitchFamily="34" charset="-120"/>
              </a:rPr>
              <a:t>Lucknow, Bhopal, Jaipur</a:t>
            </a:r>
            <a:r>
              <a:rPr lang="en-US" sz="1250" dirty="0">
                <a:solidFill>
                  <a:srgbClr val="2C2926"/>
                </a:solidFill>
                <a:latin typeface="Inter" pitchFamily="34" charset="0"/>
                <a:ea typeface="Inter" pitchFamily="34" charset="-122"/>
                <a:cs typeface="Inter" pitchFamily="34" charset="-120"/>
              </a:rPr>
              <a:t> Requires foundational digital infrastructure development.</a:t>
            </a:r>
            <a:endParaRPr lang="en-US" sz="12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26958" y="335399"/>
            <a:ext cx="1524953" cy="190619"/>
          </a:xfrm>
          <a:prstGeom prst="rect">
            <a:avLst/>
          </a:prstGeom>
          <a:noFill/>
          <a:ln/>
        </p:spPr>
        <p:txBody>
          <a:bodyPr wrap="none" lIns="0" tIns="0" rIns="0" bIns="0" rtlCol="0" anchor="t"/>
          <a:lstStyle/>
          <a:p>
            <a:pPr marL="0" indent="0" algn="l">
              <a:lnSpc>
                <a:spcPts val="1500"/>
              </a:lnSpc>
              <a:buNone/>
            </a:pPr>
            <a:r>
              <a:rPr lang="en-US" sz="1200" dirty="0">
                <a:solidFill>
                  <a:srgbClr val="2C2926"/>
                </a:solidFill>
                <a:latin typeface="Bricolage Grotesque Semi Bold" pitchFamily="34" charset="0"/>
                <a:ea typeface="Bricolage Grotesque Semi Bold" pitchFamily="34" charset="-122"/>
                <a:cs typeface="Bricolage Grotesque Semi Bold" pitchFamily="34" charset="-120"/>
              </a:rPr>
              <a:t>PREDICTIVE POWER</a:t>
            </a:r>
            <a:endParaRPr lang="en-US" sz="1200" dirty="0"/>
          </a:p>
        </p:txBody>
      </p:sp>
      <p:sp>
        <p:nvSpPr>
          <p:cNvPr id="3" name="Text 1"/>
          <p:cNvSpPr/>
          <p:nvPr/>
        </p:nvSpPr>
        <p:spPr>
          <a:xfrm>
            <a:off x="2945844" y="647938"/>
            <a:ext cx="8738592" cy="526018"/>
          </a:xfrm>
          <a:prstGeom prst="rect">
            <a:avLst/>
          </a:prstGeom>
          <a:noFill/>
          <a:ln/>
        </p:spPr>
        <p:txBody>
          <a:bodyPr wrap="none" lIns="0" tIns="0" rIns="0" bIns="0" rtlCol="0" anchor="t"/>
          <a:lstStyle/>
          <a:p>
            <a:pPr marL="0" indent="0" algn="ctr">
              <a:lnSpc>
                <a:spcPts val="4100"/>
              </a:lnSpc>
              <a:buNone/>
            </a:pPr>
            <a:r>
              <a:rPr lang="en-US" sz="3300" dirty="0">
                <a:solidFill>
                  <a:srgbClr val="2C2926"/>
                </a:solidFill>
                <a:latin typeface="Bricolage Grotesque Semi Bold" pitchFamily="34" charset="0"/>
                <a:ea typeface="Bricolage Grotesque Semi Bold" pitchFamily="34" charset="-122"/>
                <a:cs typeface="Bricolage Grotesque Semi Bold" pitchFamily="34" charset="-120"/>
              </a:rPr>
              <a:t>Forecasting Digital Adoption with Precision</a:t>
            </a:r>
            <a:endParaRPr lang="en-US" sz="3300" dirty="0"/>
          </a:p>
        </p:txBody>
      </p:sp>
      <p:sp>
        <p:nvSpPr>
          <p:cNvPr id="4" name="Text 2"/>
          <p:cNvSpPr/>
          <p:nvPr/>
        </p:nvSpPr>
        <p:spPr>
          <a:xfrm>
            <a:off x="426958" y="1356955"/>
            <a:ext cx="13776484" cy="390525"/>
          </a:xfrm>
          <a:prstGeom prst="rect">
            <a:avLst/>
          </a:prstGeom>
          <a:noFill/>
          <a:ln/>
        </p:spPr>
        <p:txBody>
          <a:bodyPr wrap="square" lIns="0" tIns="0" rIns="0" bIns="0" rtlCol="0" anchor="t"/>
          <a:lstStyle/>
          <a:p>
            <a:pPr marL="0" indent="0" algn="l">
              <a:lnSpc>
                <a:spcPts val="1500"/>
              </a:lnSpc>
              <a:buNone/>
            </a:pPr>
            <a:r>
              <a:rPr lang="en-US" sz="950" dirty="0">
                <a:solidFill>
                  <a:srgbClr val="2C2926"/>
                </a:solidFill>
                <a:latin typeface="Inter" pitchFamily="34" charset="0"/>
                <a:ea typeface="Inter" pitchFamily="34" charset="-122"/>
                <a:cs typeface="Inter" pitchFamily="34" charset="-120"/>
              </a:rPr>
              <a:t>Beyond segmentation, we've harnessed machine learning to predict internet penetration. After testing multiple models, the </a:t>
            </a:r>
            <a:r>
              <a:rPr lang="en-US" sz="950" dirty="0">
                <a:solidFill>
                  <a:srgbClr val="E7BF6A"/>
                </a:solidFill>
                <a:latin typeface="Inter" pitchFamily="34" charset="0"/>
                <a:ea typeface="Inter" pitchFamily="34" charset="-122"/>
                <a:cs typeface="Inter" pitchFamily="34" charset="-120"/>
              </a:rPr>
              <a:t>Random Forest</a:t>
            </a:r>
            <a:r>
              <a:rPr lang="en-US" sz="950" dirty="0">
                <a:solidFill>
                  <a:srgbClr val="2C2926"/>
                </a:solidFill>
                <a:latin typeface="Inter" pitchFamily="34" charset="0"/>
                <a:ea typeface="Inter" pitchFamily="34" charset="-122"/>
                <a:cs typeface="Inter" pitchFamily="34" charset="-120"/>
              </a:rPr>
              <a:t> algorithm emerged as the most accurate, boasting an impressive </a:t>
            </a:r>
            <a:r>
              <a:rPr lang="en-US" sz="950" dirty="0">
                <a:solidFill>
                  <a:srgbClr val="E7BF6A"/>
                </a:solidFill>
                <a:latin typeface="Inter" pitchFamily="34" charset="0"/>
                <a:ea typeface="Inter" pitchFamily="34" charset="-122"/>
                <a:cs typeface="Inter" pitchFamily="34" charset="-120"/>
              </a:rPr>
              <a:t>R² of 0.996</a:t>
            </a:r>
            <a:r>
              <a:rPr lang="en-US" sz="950" dirty="0">
                <a:solidFill>
                  <a:srgbClr val="2C2926"/>
                </a:solidFill>
                <a:latin typeface="Inter" pitchFamily="34" charset="0"/>
                <a:ea typeface="Inter" pitchFamily="34" charset="-122"/>
                <a:cs typeface="Inter" pitchFamily="34" charset="-120"/>
              </a:rPr>
              <a:t>. This predictive capability empowers us to proactively forecast digital readiness in new or data-sparse markets, guiding future expansion with unparalleled confidence.</a:t>
            </a:r>
            <a:endParaRPr lang="en-US" sz="950" dirty="0"/>
          </a:p>
        </p:txBody>
      </p:sp>
      <p:sp>
        <p:nvSpPr>
          <p:cNvPr id="5" name="Text 3"/>
          <p:cNvSpPr/>
          <p:nvPr/>
        </p:nvSpPr>
        <p:spPr>
          <a:xfrm>
            <a:off x="426958" y="2006560"/>
            <a:ext cx="1829991" cy="228719"/>
          </a:xfrm>
          <a:prstGeom prst="rect">
            <a:avLst/>
          </a:prstGeom>
          <a:noFill/>
          <a:ln/>
        </p:spPr>
        <p:txBody>
          <a:bodyPr wrap="none" lIns="0" tIns="0" rIns="0" bIns="0" rtlCol="0" anchor="t"/>
          <a:lstStyle/>
          <a:p>
            <a:pPr marL="0" indent="0" algn="l">
              <a:lnSpc>
                <a:spcPts val="1800"/>
              </a:lnSpc>
              <a:buNone/>
            </a:pPr>
            <a:r>
              <a:rPr lang="en-US" sz="1400" dirty="0">
                <a:solidFill>
                  <a:srgbClr val="2C2926"/>
                </a:solidFill>
                <a:latin typeface="Bricolage Grotesque Semi Bold" pitchFamily="34" charset="0"/>
                <a:ea typeface="Bricolage Grotesque Semi Bold" pitchFamily="34" charset="-122"/>
                <a:cs typeface="Bricolage Grotesque Semi Bold" pitchFamily="34" charset="-120"/>
              </a:rPr>
              <a:t>Model Accuracy:</a:t>
            </a:r>
            <a:endParaRPr lang="en-US" sz="1400" dirty="0"/>
          </a:p>
        </p:txBody>
      </p:sp>
      <p:sp>
        <p:nvSpPr>
          <p:cNvPr id="6" name="Text 4"/>
          <p:cNvSpPr/>
          <p:nvPr/>
        </p:nvSpPr>
        <p:spPr>
          <a:xfrm>
            <a:off x="426958" y="2357199"/>
            <a:ext cx="6739414" cy="390525"/>
          </a:xfrm>
          <a:prstGeom prst="rect">
            <a:avLst/>
          </a:prstGeom>
          <a:noFill/>
          <a:ln/>
        </p:spPr>
        <p:txBody>
          <a:bodyPr wrap="square" lIns="0" tIns="0" rIns="0" bIns="0" rtlCol="0" anchor="t"/>
          <a:lstStyle/>
          <a:p>
            <a:pPr marL="0" indent="0" algn="l">
              <a:lnSpc>
                <a:spcPts val="1500"/>
              </a:lnSpc>
              <a:buNone/>
            </a:pPr>
            <a:r>
              <a:rPr lang="en-US" sz="950" dirty="0">
                <a:solidFill>
                  <a:srgbClr val="2C2926"/>
                </a:solidFill>
                <a:latin typeface="Inter" pitchFamily="34" charset="0"/>
                <a:ea typeface="Inter" pitchFamily="34" charset="-122"/>
                <a:cs typeface="Inter" pitchFamily="34" charset="-120"/>
              </a:rPr>
              <a:t>The Random Forest model's high R² value signifies its exceptional ability to explain the variance in internet penetration, making it a reliable tool for strategic planning.</a:t>
            </a:r>
            <a:endParaRPr lang="en-US" sz="950" dirty="0"/>
          </a:p>
        </p:txBody>
      </p:sp>
      <p:sp>
        <p:nvSpPr>
          <p:cNvPr id="8" name="Shape 5"/>
          <p:cNvSpPr/>
          <p:nvPr/>
        </p:nvSpPr>
        <p:spPr>
          <a:xfrm>
            <a:off x="426958" y="9035534"/>
            <a:ext cx="13776484" cy="518398"/>
          </a:xfrm>
          <a:prstGeom prst="roundRect">
            <a:avLst>
              <a:gd name="adj" fmla="val 9885"/>
            </a:avLst>
          </a:prstGeom>
          <a:solidFill>
            <a:srgbClr val="B6D6FC"/>
          </a:solidFill>
          <a:ln/>
        </p:spPr>
      </p:sp>
      <p:pic>
        <p:nvPicPr>
          <p:cNvPr id="9" name="Image 1" descr="preencoded.png"/>
          <p:cNvPicPr>
            <a:picLocks noChangeAspect="1"/>
          </p:cNvPicPr>
          <p:nvPr/>
        </p:nvPicPr>
        <p:blipFill>
          <a:blip r:embed="rId3"/>
          <a:stretch>
            <a:fillRect/>
          </a:stretch>
        </p:blipFill>
        <p:spPr>
          <a:xfrm>
            <a:off x="548878" y="9218414"/>
            <a:ext cx="152400" cy="121920"/>
          </a:xfrm>
          <a:prstGeom prst="rect">
            <a:avLst/>
          </a:prstGeom>
        </p:spPr>
      </p:pic>
      <p:sp>
        <p:nvSpPr>
          <p:cNvPr id="10" name="Text 6"/>
          <p:cNvSpPr/>
          <p:nvPr/>
        </p:nvSpPr>
        <p:spPr>
          <a:xfrm>
            <a:off x="823198" y="9187934"/>
            <a:ext cx="13258324" cy="195262"/>
          </a:xfrm>
          <a:prstGeom prst="rect">
            <a:avLst/>
          </a:prstGeom>
          <a:noFill/>
          <a:ln/>
        </p:spPr>
        <p:txBody>
          <a:bodyPr wrap="none" lIns="0" tIns="0" rIns="0" bIns="0" rtlCol="0" anchor="t"/>
          <a:lstStyle/>
          <a:p>
            <a:pPr marL="0" indent="0" algn="l">
              <a:lnSpc>
                <a:spcPts val="1500"/>
              </a:lnSpc>
              <a:buNone/>
            </a:pPr>
            <a:r>
              <a:rPr lang="en-US" sz="950" dirty="0">
                <a:solidFill>
                  <a:srgbClr val="000000"/>
                </a:solidFill>
                <a:latin typeface="Inter" pitchFamily="34" charset="0"/>
                <a:ea typeface="Inter" pitchFamily="34" charset="-122"/>
                <a:cs typeface="Inter" pitchFamily="34" charset="-120"/>
              </a:rPr>
              <a:t>This predictive tool can be invaluable for identifying emerging digital hubs and optimizing resource allocation for our digital transformation.</a:t>
            </a:r>
            <a:endParaRPr lang="en-US" sz="950" dirty="0"/>
          </a:p>
        </p:txBody>
      </p:sp>
      <p:pic>
        <p:nvPicPr>
          <p:cNvPr id="12" name="Picture 11">
            <a:extLst>
              <a:ext uri="{FF2B5EF4-FFF2-40B4-BE49-F238E27FC236}">
                <a16:creationId xmlns:a16="http://schemas.microsoft.com/office/drawing/2014/main" id="{A485C52A-C051-B3E4-EBD4-B32A3F631A8F}"/>
              </a:ext>
            </a:extLst>
          </p:cNvPr>
          <p:cNvPicPr>
            <a:picLocks noChangeAspect="1"/>
          </p:cNvPicPr>
          <p:nvPr/>
        </p:nvPicPr>
        <p:blipFill>
          <a:blip r:embed="rId4"/>
          <a:stretch>
            <a:fillRect/>
          </a:stretch>
        </p:blipFill>
        <p:spPr>
          <a:xfrm>
            <a:off x="5311447" y="4517629"/>
            <a:ext cx="9143204" cy="35741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88896" y="548164"/>
            <a:ext cx="2898219" cy="307538"/>
          </a:xfrm>
          <a:prstGeom prst="rect">
            <a:avLst/>
          </a:prstGeom>
          <a:noFill/>
          <a:ln/>
        </p:spPr>
        <p:txBody>
          <a:bodyPr wrap="none" lIns="0" tIns="0" rIns="0" bIns="0" rtlCol="0" anchor="t"/>
          <a:lstStyle/>
          <a:p>
            <a:pPr marL="0" indent="0" algn="l">
              <a:lnSpc>
                <a:spcPts val="2400"/>
              </a:lnSpc>
              <a:buNone/>
            </a:pPr>
            <a:r>
              <a:rPr lang="en-US" sz="1900" dirty="0">
                <a:solidFill>
                  <a:srgbClr val="2C2926"/>
                </a:solidFill>
                <a:latin typeface="Bricolage Grotesque Semi Bold" pitchFamily="34" charset="0"/>
                <a:ea typeface="Bricolage Grotesque Semi Bold" pitchFamily="34" charset="-122"/>
                <a:cs typeface="Bricolage Grotesque Semi Bold" pitchFamily="34" charset="-120"/>
              </a:rPr>
              <a:t>ACTIONABLE BLUEPRINT</a:t>
            </a:r>
            <a:endParaRPr lang="en-US" sz="1900" dirty="0"/>
          </a:p>
        </p:txBody>
      </p:sp>
      <p:sp>
        <p:nvSpPr>
          <p:cNvPr id="3" name="Text 1"/>
          <p:cNvSpPr/>
          <p:nvPr/>
        </p:nvSpPr>
        <p:spPr>
          <a:xfrm>
            <a:off x="688896" y="1052513"/>
            <a:ext cx="13252609" cy="1697831"/>
          </a:xfrm>
          <a:prstGeom prst="rect">
            <a:avLst/>
          </a:prstGeom>
          <a:noFill/>
          <a:ln/>
        </p:spPr>
        <p:txBody>
          <a:bodyPr wrap="square" lIns="0" tIns="0" rIns="0" bIns="0" rtlCol="0" anchor="t"/>
          <a:lstStyle/>
          <a:p>
            <a:pPr marL="0" indent="0" algn="ctr">
              <a:lnSpc>
                <a:spcPts val="6650"/>
              </a:lnSpc>
              <a:buNone/>
            </a:pPr>
            <a:r>
              <a:rPr lang="en-US" sz="5300" dirty="0">
                <a:solidFill>
                  <a:srgbClr val="2C2926"/>
                </a:solidFill>
                <a:latin typeface="Bricolage Grotesque Semi Bold" pitchFamily="34" charset="0"/>
                <a:ea typeface="Bricolage Grotesque Semi Bold" pitchFamily="34" charset="-122"/>
                <a:cs typeface="Bricolage Grotesque Semi Bold" pitchFamily="34" charset="-120"/>
              </a:rPr>
              <a:t>Strategic Recommendations for a Digital Future</a:t>
            </a:r>
            <a:endParaRPr lang="en-US" sz="5300" dirty="0"/>
          </a:p>
        </p:txBody>
      </p:sp>
      <p:sp>
        <p:nvSpPr>
          <p:cNvPr id="4" name="Text 2"/>
          <p:cNvSpPr/>
          <p:nvPr/>
        </p:nvSpPr>
        <p:spPr>
          <a:xfrm>
            <a:off x="688896" y="3045619"/>
            <a:ext cx="196810" cy="245983"/>
          </a:xfrm>
          <a:prstGeom prst="rect">
            <a:avLst/>
          </a:prstGeom>
          <a:noFill/>
          <a:ln/>
        </p:spPr>
        <p:txBody>
          <a:bodyPr wrap="none" lIns="0" tIns="0" rIns="0" bIns="0" rtlCol="0" anchor="t"/>
          <a:lstStyle/>
          <a:p>
            <a:pPr marL="0" indent="0" algn="l">
              <a:lnSpc>
                <a:spcPts val="2450"/>
              </a:lnSpc>
              <a:buNone/>
            </a:pPr>
            <a:r>
              <a:rPr lang="en-US" sz="1550" dirty="0">
                <a:solidFill>
                  <a:srgbClr val="2C2926"/>
                </a:solidFill>
                <a:latin typeface="Bricolage Grotesque Light" pitchFamily="34" charset="0"/>
                <a:ea typeface="Bricolage Grotesque Light" pitchFamily="34" charset="-122"/>
                <a:cs typeface="Bricolage Grotesque Light" pitchFamily="34" charset="-120"/>
              </a:rPr>
              <a:t>01</a:t>
            </a:r>
            <a:endParaRPr lang="en-US" sz="1550" dirty="0"/>
          </a:p>
        </p:txBody>
      </p:sp>
      <p:pic>
        <p:nvPicPr>
          <p:cNvPr id="5" name="Image 0" descr="preencoded.png"/>
          <p:cNvPicPr>
            <a:picLocks noChangeAspect="1"/>
          </p:cNvPicPr>
          <p:nvPr/>
        </p:nvPicPr>
        <p:blipFill>
          <a:blip r:embed="rId3"/>
          <a:stretch>
            <a:fillRect/>
          </a:stretch>
        </p:blipFill>
        <p:spPr>
          <a:xfrm>
            <a:off x="688896" y="3357205"/>
            <a:ext cx="6527840" cy="22860"/>
          </a:xfrm>
          <a:prstGeom prst="rect">
            <a:avLst/>
          </a:prstGeom>
        </p:spPr>
      </p:pic>
      <p:sp>
        <p:nvSpPr>
          <p:cNvPr id="6" name="Text 3"/>
          <p:cNvSpPr/>
          <p:nvPr/>
        </p:nvSpPr>
        <p:spPr>
          <a:xfrm>
            <a:off x="688896" y="3501271"/>
            <a:ext cx="6526768" cy="369094"/>
          </a:xfrm>
          <a:prstGeom prst="rect">
            <a:avLst/>
          </a:prstGeom>
          <a:noFill/>
          <a:ln/>
        </p:spPr>
        <p:txBody>
          <a:bodyPr wrap="none" lIns="0" tIns="0" rIns="0" bIns="0" rtlCol="0" anchor="t"/>
          <a:lstStyle/>
          <a:p>
            <a:pPr marL="0" indent="0" algn="l">
              <a:lnSpc>
                <a:spcPts val="2900"/>
              </a:lnSpc>
              <a:buNone/>
            </a:pPr>
            <a:r>
              <a:rPr lang="en-US" sz="2300" dirty="0">
                <a:solidFill>
                  <a:srgbClr val="2C2926"/>
                </a:solidFill>
                <a:latin typeface="Bricolage Grotesque Semi Bold" pitchFamily="34" charset="0"/>
                <a:ea typeface="Bricolage Grotesque Semi Bold" pitchFamily="34" charset="-122"/>
                <a:cs typeface="Bricolage Grotesque Semi Bold" pitchFamily="34" charset="-120"/>
              </a:rPr>
              <a:t>Prioritize Digital Transformation in Tier 1 Cities</a:t>
            </a:r>
            <a:endParaRPr lang="en-US" sz="2300" dirty="0"/>
          </a:p>
        </p:txBody>
      </p:sp>
      <p:sp>
        <p:nvSpPr>
          <p:cNvPr id="7" name="Text 4"/>
          <p:cNvSpPr/>
          <p:nvPr/>
        </p:nvSpPr>
        <p:spPr>
          <a:xfrm>
            <a:off x="688896" y="3988475"/>
            <a:ext cx="6527840" cy="944404"/>
          </a:xfrm>
          <a:prstGeom prst="rect">
            <a:avLst/>
          </a:prstGeom>
          <a:noFill/>
          <a:ln/>
        </p:spPr>
        <p:txBody>
          <a:bodyPr wrap="square" lIns="0" tIns="0" rIns="0" bIns="0" rtlCol="0" anchor="t"/>
          <a:lstStyle/>
          <a:p>
            <a:pPr marL="0" indent="0" algn="l">
              <a:lnSpc>
                <a:spcPts val="2450"/>
              </a:lnSpc>
              <a:buNone/>
            </a:pPr>
            <a:r>
              <a:rPr lang="en-US" sz="1550" dirty="0">
                <a:solidFill>
                  <a:srgbClr val="2C2926"/>
                </a:solidFill>
                <a:latin typeface="Inter" pitchFamily="34" charset="0"/>
                <a:ea typeface="Inter" pitchFamily="34" charset="-122"/>
                <a:cs typeface="Inter" pitchFamily="34" charset="-120"/>
              </a:rPr>
              <a:t>Focus marketing, app development, and content strategy on </a:t>
            </a:r>
            <a:r>
              <a:rPr lang="en-US" sz="1550" dirty="0">
                <a:solidFill>
                  <a:srgbClr val="E7BF6A"/>
                </a:solidFill>
                <a:latin typeface="Inter" pitchFamily="34" charset="0"/>
                <a:ea typeface="Inter" pitchFamily="34" charset="-122"/>
                <a:cs typeface="Inter" pitchFamily="34" charset="-120"/>
              </a:rPr>
              <a:t>Ahmedabad, Kanpur, and Varanasi</a:t>
            </a:r>
            <a:r>
              <a:rPr lang="en-US" sz="1550" dirty="0">
                <a:solidFill>
                  <a:srgbClr val="2C2926"/>
                </a:solidFill>
                <a:latin typeface="Inter" pitchFamily="34" charset="0"/>
                <a:ea typeface="Inter" pitchFamily="34" charset="-122"/>
                <a:cs typeface="Inter" pitchFamily="34" charset="-120"/>
              </a:rPr>
              <a:t> to maximize digital penetration and engagement.</a:t>
            </a:r>
            <a:endParaRPr lang="en-US" sz="1550" dirty="0"/>
          </a:p>
        </p:txBody>
      </p:sp>
      <p:sp>
        <p:nvSpPr>
          <p:cNvPr id="8" name="Text 5"/>
          <p:cNvSpPr/>
          <p:nvPr/>
        </p:nvSpPr>
        <p:spPr>
          <a:xfrm>
            <a:off x="7413546" y="3045619"/>
            <a:ext cx="196810" cy="245983"/>
          </a:xfrm>
          <a:prstGeom prst="rect">
            <a:avLst/>
          </a:prstGeom>
          <a:noFill/>
          <a:ln/>
        </p:spPr>
        <p:txBody>
          <a:bodyPr wrap="none" lIns="0" tIns="0" rIns="0" bIns="0" rtlCol="0" anchor="t"/>
          <a:lstStyle/>
          <a:p>
            <a:pPr marL="0" indent="0" algn="l">
              <a:lnSpc>
                <a:spcPts val="2450"/>
              </a:lnSpc>
              <a:buNone/>
            </a:pPr>
            <a:r>
              <a:rPr lang="en-US" sz="1550" dirty="0">
                <a:solidFill>
                  <a:srgbClr val="2C2926"/>
                </a:solidFill>
                <a:latin typeface="Bricolage Grotesque Light" pitchFamily="34" charset="0"/>
                <a:ea typeface="Bricolage Grotesque Light" pitchFamily="34" charset="-122"/>
                <a:cs typeface="Bricolage Grotesque Light" pitchFamily="34" charset="-120"/>
              </a:rPr>
              <a:t>02</a:t>
            </a:r>
            <a:endParaRPr lang="en-US" sz="1550" dirty="0"/>
          </a:p>
        </p:txBody>
      </p:sp>
      <p:pic>
        <p:nvPicPr>
          <p:cNvPr id="9" name="Image 1" descr="preencoded.png"/>
          <p:cNvPicPr>
            <a:picLocks noChangeAspect="1"/>
          </p:cNvPicPr>
          <p:nvPr/>
        </p:nvPicPr>
        <p:blipFill>
          <a:blip r:embed="rId3"/>
          <a:stretch>
            <a:fillRect/>
          </a:stretch>
        </p:blipFill>
        <p:spPr>
          <a:xfrm>
            <a:off x="7413546" y="3357205"/>
            <a:ext cx="6527959" cy="22860"/>
          </a:xfrm>
          <a:prstGeom prst="rect">
            <a:avLst/>
          </a:prstGeom>
        </p:spPr>
      </p:pic>
      <p:sp>
        <p:nvSpPr>
          <p:cNvPr id="10" name="Text 6"/>
          <p:cNvSpPr/>
          <p:nvPr/>
        </p:nvSpPr>
        <p:spPr>
          <a:xfrm>
            <a:off x="7413546" y="3501271"/>
            <a:ext cx="5661065" cy="369094"/>
          </a:xfrm>
          <a:prstGeom prst="rect">
            <a:avLst/>
          </a:prstGeom>
          <a:noFill/>
          <a:ln/>
        </p:spPr>
        <p:txBody>
          <a:bodyPr wrap="none" lIns="0" tIns="0" rIns="0" bIns="0" rtlCol="0" anchor="t"/>
          <a:lstStyle/>
          <a:p>
            <a:pPr marL="0" indent="0" algn="l">
              <a:lnSpc>
                <a:spcPts val="2900"/>
              </a:lnSpc>
              <a:buNone/>
            </a:pPr>
            <a:r>
              <a:rPr lang="en-US" sz="2300" dirty="0">
                <a:solidFill>
                  <a:srgbClr val="2C2926"/>
                </a:solidFill>
                <a:latin typeface="Bricolage Grotesque Semi Bold" pitchFamily="34" charset="0"/>
                <a:ea typeface="Bricolage Grotesque Semi Bold" pitchFamily="34" charset="-122"/>
                <a:cs typeface="Bricolage Grotesque Semi Bold" pitchFamily="34" charset="-120"/>
              </a:rPr>
              <a:t>Optimize Print Operations for Efficiency</a:t>
            </a:r>
            <a:endParaRPr lang="en-US" sz="2300" dirty="0"/>
          </a:p>
        </p:txBody>
      </p:sp>
      <p:sp>
        <p:nvSpPr>
          <p:cNvPr id="11" name="Text 7"/>
          <p:cNvSpPr/>
          <p:nvPr/>
        </p:nvSpPr>
        <p:spPr>
          <a:xfrm>
            <a:off x="7413546" y="3988475"/>
            <a:ext cx="6527959" cy="944404"/>
          </a:xfrm>
          <a:prstGeom prst="rect">
            <a:avLst/>
          </a:prstGeom>
          <a:noFill/>
          <a:ln/>
        </p:spPr>
        <p:txBody>
          <a:bodyPr wrap="square" lIns="0" tIns="0" rIns="0" bIns="0" rtlCol="0" anchor="t"/>
          <a:lstStyle/>
          <a:p>
            <a:pPr marL="0" indent="0" algn="l">
              <a:lnSpc>
                <a:spcPts val="2450"/>
              </a:lnSpc>
              <a:buNone/>
            </a:pPr>
            <a:r>
              <a:rPr lang="en-US" sz="1550" dirty="0">
                <a:solidFill>
                  <a:srgbClr val="2C2926"/>
                </a:solidFill>
                <a:latin typeface="Inter" pitchFamily="34" charset="0"/>
                <a:ea typeface="Inter" pitchFamily="34" charset="-122"/>
                <a:cs typeface="Inter" pitchFamily="34" charset="-120"/>
              </a:rPr>
              <a:t>Investigate high-efficiency print markets like </a:t>
            </a:r>
            <a:r>
              <a:rPr lang="en-US" sz="1550" dirty="0">
                <a:solidFill>
                  <a:srgbClr val="E7BF6A"/>
                </a:solidFill>
                <a:latin typeface="Inter" pitchFamily="34" charset="0"/>
                <a:ea typeface="Inter" pitchFamily="34" charset="-122"/>
                <a:cs typeface="Inter" pitchFamily="34" charset="-120"/>
              </a:rPr>
              <a:t>Ranchi</a:t>
            </a:r>
            <a:r>
              <a:rPr lang="en-US" sz="1550" dirty="0">
                <a:solidFill>
                  <a:srgbClr val="2C2926"/>
                </a:solidFill>
                <a:latin typeface="Inter" pitchFamily="34" charset="0"/>
                <a:ea typeface="Inter" pitchFamily="34" charset="-122"/>
                <a:cs typeface="Inter" pitchFamily="34" charset="-120"/>
              </a:rPr>
              <a:t> to understand best practices and evaluate faster digital transition for markets with sharp circulation drops like </a:t>
            </a:r>
            <a:r>
              <a:rPr lang="en-US" sz="1550" dirty="0">
                <a:solidFill>
                  <a:srgbClr val="E7BF6A"/>
                </a:solidFill>
                <a:latin typeface="Inter" pitchFamily="34" charset="0"/>
                <a:ea typeface="Inter" pitchFamily="34" charset="-122"/>
                <a:cs typeface="Inter" pitchFamily="34" charset="-120"/>
              </a:rPr>
              <a:t>Varanasi</a:t>
            </a:r>
            <a:r>
              <a:rPr lang="en-US" sz="1550" dirty="0">
                <a:solidFill>
                  <a:srgbClr val="2C2926"/>
                </a:solidFill>
                <a:latin typeface="Inter" pitchFamily="34" charset="0"/>
                <a:ea typeface="Inter" pitchFamily="34" charset="-122"/>
                <a:cs typeface="Inter" pitchFamily="34" charset="-120"/>
              </a:rPr>
              <a:t>.</a:t>
            </a:r>
            <a:endParaRPr lang="en-US" sz="1550" dirty="0"/>
          </a:p>
        </p:txBody>
      </p:sp>
      <p:sp>
        <p:nvSpPr>
          <p:cNvPr id="12" name="Text 8"/>
          <p:cNvSpPr/>
          <p:nvPr/>
        </p:nvSpPr>
        <p:spPr>
          <a:xfrm>
            <a:off x="688896" y="5277326"/>
            <a:ext cx="196810" cy="245983"/>
          </a:xfrm>
          <a:prstGeom prst="rect">
            <a:avLst/>
          </a:prstGeom>
          <a:noFill/>
          <a:ln/>
        </p:spPr>
        <p:txBody>
          <a:bodyPr wrap="none" lIns="0" tIns="0" rIns="0" bIns="0" rtlCol="0" anchor="t"/>
          <a:lstStyle/>
          <a:p>
            <a:pPr marL="0" indent="0" algn="l">
              <a:lnSpc>
                <a:spcPts val="2450"/>
              </a:lnSpc>
              <a:buNone/>
            </a:pPr>
            <a:r>
              <a:rPr lang="en-US" sz="1550" dirty="0">
                <a:solidFill>
                  <a:srgbClr val="2C2926"/>
                </a:solidFill>
                <a:latin typeface="Bricolage Grotesque Light" pitchFamily="34" charset="0"/>
                <a:ea typeface="Bricolage Grotesque Light" pitchFamily="34" charset="-122"/>
                <a:cs typeface="Bricolage Grotesque Light" pitchFamily="34" charset="-120"/>
              </a:rPr>
              <a:t>03</a:t>
            </a:r>
            <a:endParaRPr lang="en-US" sz="1550" dirty="0"/>
          </a:p>
        </p:txBody>
      </p:sp>
      <p:pic>
        <p:nvPicPr>
          <p:cNvPr id="13" name="Image 2" descr="preencoded.png"/>
          <p:cNvPicPr>
            <a:picLocks noChangeAspect="1"/>
          </p:cNvPicPr>
          <p:nvPr/>
        </p:nvPicPr>
        <p:blipFill>
          <a:blip r:embed="rId3"/>
          <a:stretch>
            <a:fillRect/>
          </a:stretch>
        </p:blipFill>
        <p:spPr>
          <a:xfrm>
            <a:off x="688896" y="5569268"/>
            <a:ext cx="6527840" cy="22860"/>
          </a:xfrm>
          <a:prstGeom prst="rect">
            <a:avLst/>
          </a:prstGeom>
        </p:spPr>
      </p:pic>
      <p:sp>
        <p:nvSpPr>
          <p:cNvPr id="14" name="Text 9"/>
          <p:cNvSpPr/>
          <p:nvPr/>
        </p:nvSpPr>
        <p:spPr>
          <a:xfrm>
            <a:off x="688896" y="5732978"/>
            <a:ext cx="6527840" cy="738188"/>
          </a:xfrm>
          <a:prstGeom prst="rect">
            <a:avLst/>
          </a:prstGeom>
          <a:noFill/>
          <a:ln/>
        </p:spPr>
        <p:txBody>
          <a:bodyPr wrap="square" lIns="0" tIns="0" rIns="0" bIns="0" rtlCol="0" anchor="t"/>
          <a:lstStyle/>
          <a:p>
            <a:pPr marL="0" indent="0" algn="l">
              <a:lnSpc>
                <a:spcPts val="2900"/>
              </a:lnSpc>
              <a:buNone/>
            </a:pPr>
            <a:r>
              <a:rPr lang="en-US" sz="2300" dirty="0">
                <a:solidFill>
                  <a:srgbClr val="2C2926"/>
                </a:solidFill>
                <a:latin typeface="Bricolage Grotesque Semi Bold" pitchFamily="34" charset="0"/>
                <a:ea typeface="Bricolage Grotesque Semi Bold" pitchFamily="34" charset="-122"/>
                <a:cs typeface="Bricolage Grotesque Semi Bold" pitchFamily="34" charset="-120"/>
              </a:rPr>
              <a:t>Refine Advertising Strategy for High-Value Segments</a:t>
            </a:r>
            <a:endParaRPr lang="en-US" sz="2300" dirty="0"/>
          </a:p>
        </p:txBody>
      </p:sp>
      <p:sp>
        <p:nvSpPr>
          <p:cNvPr id="15" name="Text 10"/>
          <p:cNvSpPr/>
          <p:nvPr/>
        </p:nvSpPr>
        <p:spPr>
          <a:xfrm>
            <a:off x="688896" y="6589276"/>
            <a:ext cx="6527840" cy="944404"/>
          </a:xfrm>
          <a:prstGeom prst="rect">
            <a:avLst/>
          </a:prstGeom>
          <a:noFill/>
          <a:ln/>
        </p:spPr>
        <p:txBody>
          <a:bodyPr wrap="square" lIns="0" tIns="0" rIns="0" bIns="0" rtlCol="0" anchor="t"/>
          <a:lstStyle/>
          <a:p>
            <a:pPr marL="0" indent="0" algn="l">
              <a:lnSpc>
                <a:spcPts val="2450"/>
              </a:lnSpc>
              <a:buNone/>
            </a:pPr>
            <a:r>
              <a:rPr lang="en-US" sz="1550" dirty="0">
                <a:solidFill>
                  <a:srgbClr val="2C2926"/>
                </a:solidFill>
                <a:latin typeface="Inter" pitchFamily="34" charset="0"/>
                <a:ea typeface="Inter" pitchFamily="34" charset="-122"/>
                <a:cs typeface="Inter" pitchFamily="34" charset="-120"/>
              </a:rPr>
              <a:t>Strengthen relationships with the </a:t>
            </a:r>
            <a:r>
              <a:rPr lang="en-US" sz="1550" dirty="0">
                <a:solidFill>
                  <a:srgbClr val="E7BF6A"/>
                </a:solidFill>
                <a:latin typeface="Inter" pitchFamily="34" charset="0"/>
                <a:ea typeface="Inter" pitchFamily="34" charset="-122"/>
                <a:cs typeface="Inter" pitchFamily="34" charset="-120"/>
              </a:rPr>
              <a:t>Real Estate</a:t>
            </a:r>
            <a:r>
              <a:rPr lang="en-US" sz="1550" dirty="0">
                <a:solidFill>
                  <a:srgbClr val="2C2926"/>
                </a:solidFill>
                <a:latin typeface="Inter" pitchFamily="34" charset="0"/>
                <a:ea typeface="Inter" pitchFamily="34" charset="-122"/>
                <a:cs typeface="Inter" pitchFamily="34" charset="-120"/>
              </a:rPr>
              <a:t> and </a:t>
            </a:r>
            <a:r>
              <a:rPr lang="en-US" sz="1550" dirty="0">
                <a:solidFill>
                  <a:srgbClr val="E7BF6A"/>
                </a:solidFill>
                <a:latin typeface="Inter" pitchFamily="34" charset="0"/>
                <a:ea typeface="Inter" pitchFamily="34" charset="-122"/>
                <a:cs typeface="Inter" pitchFamily="34" charset="-120"/>
              </a:rPr>
              <a:t>Government</a:t>
            </a:r>
            <a:r>
              <a:rPr lang="en-US" sz="1550" dirty="0">
                <a:solidFill>
                  <a:srgbClr val="2C2926"/>
                </a:solidFill>
                <a:latin typeface="Inter" pitchFamily="34" charset="0"/>
                <a:ea typeface="Inter" pitchFamily="34" charset="-122"/>
                <a:cs typeface="Inter" pitchFamily="34" charset="-120"/>
              </a:rPr>
              <a:t> sectors and develop targeted digital advertising packages for these key contributors.</a:t>
            </a:r>
            <a:endParaRPr lang="en-US" sz="1550" dirty="0"/>
          </a:p>
        </p:txBody>
      </p:sp>
      <p:sp>
        <p:nvSpPr>
          <p:cNvPr id="16" name="Text 11"/>
          <p:cNvSpPr/>
          <p:nvPr/>
        </p:nvSpPr>
        <p:spPr>
          <a:xfrm>
            <a:off x="7413546" y="5277326"/>
            <a:ext cx="196810" cy="245983"/>
          </a:xfrm>
          <a:prstGeom prst="rect">
            <a:avLst/>
          </a:prstGeom>
          <a:noFill/>
          <a:ln/>
        </p:spPr>
        <p:txBody>
          <a:bodyPr wrap="none" lIns="0" tIns="0" rIns="0" bIns="0" rtlCol="0" anchor="t"/>
          <a:lstStyle/>
          <a:p>
            <a:pPr marL="0" indent="0" algn="l">
              <a:lnSpc>
                <a:spcPts val="2450"/>
              </a:lnSpc>
              <a:buNone/>
            </a:pPr>
            <a:r>
              <a:rPr lang="en-US" sz="1550" dirty="0">
                <a:solidFill>
                  <a:srgbClr val="2C2926"/>
                </a:solidFill>
                <a:latin typeface="Bricolage Grotesque Light" pitchFamily="34" charset="0"/>
                <a:ea typeface="Bricolage Grotesque Light" pitchFamily="34" charset="-122"/>
                <a:cs typeface="Bricolage Grotesque Light" pitchFamily="34" charset="-120"/>
              </a:rPr>
              <a:t>04</a:t>
            </a:r>
            <a:endParaRPr lang="en-US" sz="1550" dirty="0"/>
          </a:p>
        </p:txBody>
      </p:sp>
      <p:pic>
        <p:nvPicPr>
          <p:cNvPr id="17" name="Image 3" descr="preencoded.png"/>
          <p:cNvPicPr>
            <a:picLocks noChangeAspect="1"/>
          </p:cNvPicPr>
          <p:nvPr/>
        </p:nvPicPr>
        <p:blipFill>
          <a:blip r:embed="rId3"/>
          <a:stretch>
            <a:fillRect/>
          </a:stretch>
        </p:blipFill>
        <p:spPr>
          <a:xfrm>
            <a:off x="7413546" y="5588913"/>
            <a:ext cx="6527959" cy="22860"/>
          </a:xfrm>
          <a:prstGeom prst="rect">
            <a:avLst/>
          </a:prstGeom>
        </p:spPr>
      </p:pic>
      <p:sp>
        <p:nvSpPr>
          <p:cNvPr id="18" name="Text 12"/>
          <p:cNvSpPr/>
          <p:nvPr/>
        </p:nvSpPr>
        <p:spPr>
          <a:xfrm>
            <a:off x="7413546" y="5732978"/>
            <a:ext cx="5949196" cy="369094"/>
          </a:xfrm>
          <a:prstGeom prst="rect">
            <a:avLst/>
          </a:prstGeom>
          <a:noFill/>
          <a:ln/>
        </p:spPr>
        <p:txBody>
          <a:bodyPr wrap="none" lIns="0" tIns="0" rIns="0" bIns="0" rtlCol="0" anchor="t"/>
          <a:lstStyle/>
          <a:p>
            <a:pPr marL="0" indent="0" algn="l">
              <a:lnSpc>
                <a:spcPts val="2900"/>
              </a:lnSpc>
              <a:buNone/>
            </a:pPr>
            <a:r>
              <a:rPr lang="en-US" sz="2300" dirty="0">
                <a:solidFill>
                  <a:srgbClr val="2C2926"/>
                </a:solidFill>
                <a:latin typeface="Bricolage Grotesque Semi Bold" pitchFamily="34" charset="0"/>
                <a:ea typeface="Bricolage Grotesque Semi Bold" pitchFamily="34" charset="-122"/>
                <a:cs typeface="Bricolage Grotesque Semi Bold" pitchFamily="34" charset="-120"/>
              </a:rPr>
              <a:t>Leverage Predictive Models for Expansion</a:t>
            </a:r>
            <a:endParaRPr lang="en-US" sz="2300" dirty="0"/>
          </a:p>
        </p:txBody>
      </p:sp>
      <p:sp>
        <p:nvSpPr>
          <p:cNvPr id="19" name="Text 13"/>
          <p:cNvSpPr/>
          <p:nvPr/>
        </p:nvSpPr>
        <p:spPr>
          <a:xfrm>
            <a:off x="7413546" y="6220182"/>
            <a:ext cx="6527959" cy="629603"/>
          </a:xfrm>
          <a:prstGeom prst="rect">
            <a:avLst/>
          </a:prstGeom>
          <a:noFill/>
          <a:ln/>
        </p:spPr>
        <p:txBody>
          <a:bodyPr wrap="square" lIns="0" tIns="0" rIns="0" bIns="0" rtlCol="0" anchor="t"/>
          <a:lstStyle/>
          <a:p>
            <a:pPr marL="0" indent="0" algn="l">
              <a:lnSpc>
                <a:spcPts val="2450"/>
              </a:lnSpc>
              <a:buNone/>
            </a:pPr>
            <a:r>
              <a:rPr lang="en-US" sz="1550" dirty="0">
                <a:solidFill>
                  <a:srgbClr val="2C2926"/>
                </a:solidFill>
                <a:latin typeface="Inter" pitchFamily="34" charset="0"/>
                <a:ea typeface="Inter" pitchFamily="34" charset="-122"/>
                <a:cs typeface="Inter" pitchFamily="34" charset="-120"/>
              </a:rPr>
              <a:t>Utilize our Random Forest model to forecast internet penetration, guiding future market entry and resource allocation decisions.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943</Words>
  <Application>Microsoft Office PowerPoint</Application>
  <PresentationFormat>Custom</PresentationFormat>
  <Paragraphs>82</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Bricolage Grotesque Light</vt:lpstr>
      <vt:lpstr>Arial</vt:lpstr>
      <vt:lpstr>Bricolage Grotesque Semi Bold</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ARNAB GHOSH</cp:lastModifiedBy>
  <cp:revision>2</cp:revision>
  <dcterms:created xsi:type="dcterms:W3CDTF">2025-09-08T08:08:12Z</dcterms:created>
  <dcterms:modified xsi:type="dcterms:W3CDTF">2025-09-08T08:43:02Z</dcterms:modified>
</cp:coreProperties>
</file>